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92" r:id="rId6"/>
    <p:sldId id="293" r:id="rId7"/>
    <p:sldId id="294" r:id="rId8"/>
    <p:sldId id="295" r:id="rId9"/>
    <p:sldId id="296" r:id="rId10"/>
    <p:sldId id="297" r:id="rId11"/>
    <p:sldId id="300" r:id="rId12"/>
    <p:sldId id="299" r:id="rId13"/>
    <p:sldId id="301" r:id="rId14"/>
    <p:sldId id="298" r:id="rId15"/>
    <p:sldId id="304" r:id="rId16"/>
    <p:sldId id="265" r:id="rId17"/>
    <p:sldId id="266" r:id="rId18"/>
    <p:sldId id="267" r:id="rId19"/>
    <p:sldId id="268" r:id="rId20"/>
    <p:sldId id="270" r:id="rId21"/>
    <p:sldId id="272" r:id="rId22"/>
    <p:sldId id="273" r:id="rId23"/>
    <p:sldId id="274" r:id="rId24"/>
    <p:sldId id="275" r:id="rId25"/>
    <p:sldId id="303" r:id="rId26"/>
    <p:sldId id="302" r:id="rId27"/>
    <p:sldId id="305" r:id="rId28"/>
    <p:sldId id="279" r:id="rId29"/>
    <p:sldId id="280" r:id="rId30"/>
    <p:sldId id="281" r:id="rId31"/>
    <p:sldId id="283" r:id="rId32"/>
    <p:sldId id="284" r:id="rId33"/>
    <p:sldId id="285" r:id="rId34"/>
    <p:sldId id="286" r:id="rId35"/>
    <p:sldId id="287" r:id="rId36"/>
    <p:sldId id="289" r:id="rId37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56" autoAdjust="0"/>
  </p:normalViewPr>
  <p:slideViewPr>
    <p:cSldViewPr>
      <p:cViewPr varScale="1">
        <p:scale>
          <a:sx n="69" d="100"/>
          <a:sy n="69" d="100"/>
        </p:scale>
        <p:origin x="1673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83BF5-67F4-48BC-9C10-34942C6A8551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9A0B1-4C53-47B8-B26B-4462A27E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9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9A0B1-4C53-47B8-B26B-4462A27EE9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+</a:t>
            </a:r>
            <a:r>
              <a:rPr lang="zh-CN" altLang="en-US" dirty="0"/>
              <a:t>，</a:t>
            </a:r>
            <a:r>
              <a:rPr lang="en-US" altLang="zh-CN" dirty="0"/>
              <a:t>+</a:t>
            </a:r>
            <a:r>
              <a:rPr lang="zh-CN" altLang="en-US" dirty="0"/>
              <a:t>，</a:t>
            </a:r>
            <a:r>
              <a:rPr lang="en-US" altLang="zh-CN" dirty="0"/>
              <a:t>+</a:t>
            </a:r>
            <a:r>
              <a:rPr lang="zh-CN" altLang="en-US" dirty="0"/>
              <a:t>）代表（</a:t>
            </a:r>
            <a:r>
              <a:rPr lang="en-US" altLang="zh-CN" dirty="0"/>
              <a:t>Q,R,S</a:t>
            </a:r>
            <a:r>
              <a:rPr lang="zh-CN" altLang="en-US" dirty="0"/>
              <a:t>）取值都不为零，</a:t>
            </a:r>
            <a:r>
              <a:rPr lang="en-US" altLang="zh-CN" dirty="0"/>
              <a:t>- </a:t>
            </a:r>
            <a:r>
              <a:rPr lang="zh-CN" altLang="en-US" dirty="0"/>
              <a:t>号则对应相应的值为零。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Classiﬁcation of spaces (Q,R,S) and the reduction ﬂow. </a:t>
            </a:r>
          </a:p>
          <a:p>
            <a:endParaRPr lang="en-US" altLang="zh-CN" dirty="0"/>
          </a:p>
          <a:p>
            <a:r>
              <a:rPr lang="en-US" altLang="zh-CN" dirty="0"/>
              <a:t>Metric-Aﬃne spacetime is a manifold endowed with Lorentzian metric and linear aﬃne connection without any restrictions. All spaces below it except the Weyl-</a:t>
            </a:r>
            <a:r>
              <a:rPr lang="en-US" altLang="zh-CN" dirty="0" err="1"/>
              <a:t>Cartan</a:t>
            </a:r>
            <a:r>
              <a:rPr lang="en-US" altLang="zh-CN" dirty="0"/>
              <a:t> space are special cases obtained from it by imposing three types of constraints: vanish-</a:t>
            </a:r>
            <a:r>
              <a:rPr lang="en-US" altLang="zh-CN" dirty="0" err="1"/>
              <a:t>ing</a:t>
            </a:r>
            <a:r>
              <a:rPr lang="en-US" altLang="zh-CN" dirty="0"/>
              <a:t> non-metricity tensor </a:t>
            </a:r>
            <a:r>
              <a:rPr lang="en-US" altLang="zh-CN" dirty="0" err="1"/>
              <a:t>Qµνρ</a:t>
            </a:r>
            <a:r>
              <a:rPr lang="en-US" altLang="zh-CN" dirty="0"/>
              <a:t> (Q for short), vanishing Riemann curvature tensor </a:t>
            </a:r>
            <a:r>
              <a:rPr lang="en-US" altLang="zh-CN" dirty="0" err="1"/>
              <a:t>Rµνρσ</a:t>
            </a:r>
            <a:r>
              <a:rPr lang="en-US" altLang="zh-CN" dirty="0"/>
              <a:t> (R for short), or vanishing torsion tensor.</a:t>
            </a:r>
          </a:p>
          <a:p>
            <a:endParaRPr lang="en-US" altLang="zh-CN" dirty="0"/>
          </a:p>
          <a:p>
            <a:r>
              <a:rPr lang="en-US" altLang="zh-CN" dirty="0"/>
              <a:t>Weyl-</a:t>
            </a:r>
            <a:r>
              <a:rPr lang="en-US" altLang="zh-CN" dirty="0" err="1"/>
              <a:t>Cartan</a:t>
            </a:r>
            <a:r>
              <a:rPr lang="en-US" altLang="zh-CN" dirty="0"/>
              <a:t> space is a Metric-Aﬃne space with vanishing “</a:t>
            </a:r>
            <a:r>
              <a:rPr lang="en-US" altLang="zh-CN" dirty="0" err="1"/>
              <a:t>tracefree</a:t>
            </a:r>
            <a:r>
              <a:rPr lang="en-US" altLang="zh-CN" dirty="0"/>
              <a:t> nonmetricity”.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9A0B1-4C53-47B8-B26B-4462A27EE9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2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combination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9A0B1-4C53-47B8-B26B-4462A27EE98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68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9A0B1-4C53-47B8-B26B-4462A27EE9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3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/>
          </a:p>
          <a:p>
            <a:endParaRPr lang="en-US" altLang="zh-CN" sz="1200" dirty="0"/>
          </a:p>
          <a:p>
            <a:r>
              <a:rPr lang="en-US" altLang="zh-CN" sz="1200" dirty="0"/>
              <a:t>4D space-time is seen as a brane (hypersurface) embedded in higher-dimensional space-time</a:t>
            </a:r>
          </a:p>
          <a:p>
            <a:r>
              <a:rPr lang="en-US" altLang="zh-CN" sz="1200" dirty="0"/>
              <a:t>Matter and gauge fields are confined on the brane, only</a:t>
            </a:r>
          </a:p>
          <a:p>
            <a:r>
              <a:rPr lang="en-US" altLang="zh-CN" sz="1200" dirty="0"/>
              <a:t>the gravity can propagate in the bulk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9A0B1-4C53-47B8-B26B-4462A27EE9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4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9A0B1-4C53-47B8-B26B-4462A27EE9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0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Exponential   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ɛkspəˈnɛnʃəl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 polynomial  [ˌ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pɒlɪ'noʊmɪrl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9A0B1-4C53-47B8-B26B-4462A27EE9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17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9A0B1-4C53-47B8-B26B-4462A27EE98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06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latin typeface="+mn-lt"/>
                    <a:cs typeface="Calibri"/>
                  </a:rPr>
                  <a:t>FI</a:t>
                </a:r>
                <a:r>
                  <a:rPr lang="en-US" altLang="zh-CN" sz="1200" spc="5" dirty="0">
                    <a:latin typeface="+mn-lt"/>
                    <a:cs typeface="Calibri"/>
                  </a:rPr>
                  <a:t>G</a:t>
                </a:r>
                <a:r>
                  <a:rPr lang="en-US" altLang="zh-CN" sz="1200" spc="0" dirty="0">
                    <a:latin typeface="+mn-lt"/>
                    <a:cs typeface="Calibri"/>
                  </a:rPr>
                  <a:t>.</a:t>
                </a:r>
                <a:r>
                  <a:rPr lang="en-US" altLang="zh-CN" sz="1200" spc="-10" dirty="0">
                    <a:latin typeface="+mn-lt"/>
                    <a:cs typeface="Calibri"/>
                  </a:rPr>
                  <a:t> 2 </a:t>
                </a:r>
                <a:r>
                  <a:rPr lang="en-US" altLang="zh-CN" sz="1200" spc="-5" dirty="0">
                    <a:latin typeface="+mn-lt"/>
                    <a:cs typeface="Calibri"/>
                  </a:rPr>
                  <a:t>:</a:t>
                </a:r>
                <a:r>
                  <a:rPr lang="en-US" altLang="zh-CN" sz="1200" spc="5" dirty="0">
                    <a:latin typeface="+mn-lt"/>
                    <a:cs typeface="Calibri"/>
                  </a:rPr>
                  <a:t> </a:t>
                </a:r>
                <a:r>
                  <a:rPr lang="en-US" altLang="zh-CN" dirty="0"/>
                  <a:t>Plots of the energy density, effective potential, and zero mode for the brane solution of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) = 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ar-AE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ar-AE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ar-AE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altLang="zh-CN" dirty="0"/>
                  <a:t> </a:t>
                </a:r>
                <a:r>
                  <a:rPr lang="en-US" altLang="zh-CN" dirty="0"/>
                  <a:t>The parameters are set to b = 1, </a:t>
                </a:r>
                <a:r>
                  <a:rPr lang="el-GR" altLang="zh-CN" dirty="0"/>
                  <a:t>α = -0.005 (</a:t>
                </a:r>
                <a:r>
                  <a:rPr lang="en-US" altLang="zh-CN" dirty="0"/>
                  <a:t>the black solid lines), </a:t>
                </a:r>
                <a:r>
                  <a:rPr lang="el-GR" altLang="zh-CN" dirty="0"/>
                  <a:t>α = -0.1 (</a:t>
                </a:r>
                <a:r>
                  <a:rPr lang="en-US" altLang="zh-CN" dirty="0"/>
                  <a:t>the blue dotted lines), and </a:t>
                </a:r>
                <a:r>
                  <a:rPr lang="el-GR" altLang="zh-CN" dirty="0"/>
                  <a:t>α = -0.2 (</a:t>
                </a:r>
                <a:r>
                  <a:rPr lang="en-US" altLang="zh-CN" dirty="0"/>
                  <a:t>the red dotted lines). </a:t>
                </a:r>
                <a:br>
                  <a:rPr lang="en-US" altLang="zh-CN" dirty="0"/>
                </a:br>
                <a:endParaRPr lang="en-US" altLang="zh-CN" sz="1200" dirty="0">
                  <a:latin typeface="+mn-lt"/>
                  <a:cs typeface="Calibri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latin typeface="+mn-lt"/>
                    <a:cs typeface="Calibri"/>
                  </a:rPr>
                  <a:t>FI</a:t>
                </a:r>
                <a:r>
                  <a:rPr lang="en-US" altLang="zh-CN" sz="1200" spc="5" dirty="0">
                    <a:latin typeface="+mn-lt"/>
                    <a:cs typeface="Calibri"/>
                  </a:rPr>
                  <a:t>G</a:t>
                </a:r>
                <a:r>
                  <a:rPr lang="en-US" altLang="zh-CN" sz="1200" spc="0" dirty="0">
                    <a:latin typeface="+mn-lt"/>
                    <a:cs typeface="Calibri"/>
                  </a:rPr>
                  <a:t>.</a:t>
                </a:r>
                <a:r>
                  <a:rPr lang="en-US" altLang="zh-CN" sz="1200" spc="-10" dirty="0">
                    <a:latin typeface="+mn-lt"/>
                    <a:cs typeface="Calibri"/>
                  </a:rPr>
                  <a:t> 2 </a:t>
                </a:r>
                <a:r>
                  <a:rPr lang="en-US" altLang="zh-CN" sz="1200" spc="-5" dirty="0">
                    <a:latin typeface="+mn-lt"/>
                    <a:cs typeface="Calibri"/>
                  </a:rPr>
                  <a:t>:</a:t>
                </a:r>
                <a:r>
                  <a:rPr lang="en-US" altLang="zh-CN" sz="1200" spc="5" dirty="0">
                    <a:latin typeface="+mn-lt"/>
                    <a:cs typeface="Calibri"/>
                  </a:rPr>
                  <a:t> </a:t>
                </a:r>
                <a:r>
                  <a:rPr lang="en-US" altLang="zh-CN" dirty="0"/>
                  <a:t>Plots of the energy density, effective potential, and zero mode for the brane solution of </a:t>
                </a:r>
                <a:r>
                  <a:rPr lang="zh-CN" altLang="en-US" i="0" dirty="0">
                    <a:latin typeface="Cambria Math" panose="02040503050406030204" pitchFamily="18" charset="0"/>
                  </a:rPr>
                  <a:t>𝑓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(</a:t>
                </a:r>
                <a:r>
                  <a:rPr lang="zh-CN" altLang="en-US" i="0" dirty="0">
                    <a:latin typeface="Cambria Math" panose="02040503050406030204" pitchFamily="18" charset="0"/>
                  </a:rPr>
                  <a:t>𝑇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) = </a:t>
                </a:r>
                <a:r>
                  <a:rPr lang="zh-CN" altLang="en-US" i="0" dirty="0">
                    <a:latin typeface="Cambria Math" panose="02040503050406030204" pitchFamily="18" charset="0"/>
                  </a:rPr>
                  <a:t>𝑇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+</a:t>
                </a:r>
                <a:r>
                  <a:rPr lang="zh-CN" altLang="en-US" i="0" dirty="0">
                    <a:latin typeface="Cambria Math" panose="02040503050406030204" pitchFamily="18" charset="0"/>
                  </a:rPr>
                  <a:t>𝛼</a:t>
                </a:r>
                <a:r>
                  <a:rPr lang="zh-CN" altLang="ar-AE" i="0" dirty="0">
                    <a:latin typeface="Cambria Math" panose="02040503050406030204" pitchFamily="18" charset="0"/>
                  </a:rPr>
                  <a:t>𝑇</a:t>
                </a:r>
                <a:r>
                  <a:rPr lang="ar-AE" altLang="zh-CN" b="0" i="0" dirty="0">
                    <a:latin typeface="Cambria Math" panose="02040503050406030204" pitchFamily="18" charset="0"/>
                  </a:rPr>
                  <a:t>^2</a:t>
                </a:r>
                <a:r>
                  <a:rPr lang="ar-AE" altLang="zh-CN" dirty="0"/>
                  <a:t> </a:t>
                </a:r>
                <a:r>
                  <a:rPr lang="en-US" altLang="zh-CN" dirty="0"/>
                  <a:t>The parameters are set to b = 1, </a:t>
                </a:r>
                <a:r>
                  <a:rPr lang="el-GR" altLang="zh-CN" dirty="0"/>
                  <a:t>α = -0.005 (</a:t>
                </a:r>
                <a:r>
                  <a:rPr lang="en-US" altLang="zh-CN" dirty="0"/>
                  <a:t>the black solid lines), </a:t>
                </a:r>
                <a:r>
                  <a:rPr lang="el-GR" altLang="zh-CN" dirty="0"/>
                  <a:t>α = -0.1 (</a:t>
                </a:r>
                <a:r>
                  <a:rPr lang="en-US" altLang="zh-CN" dirty="0"/>
                  <a:t>the blue dotted lines), and </a:t>
                </a:r>
                <a:r>
                  <a:rPr lang="el-GR" altLang="zh-CN" dirty="0"/>
                  <a:t>α = -0.2 (</a:t>
                </a:r>
                <a:r>
                  <a:rPr lang="en-US" altLang="zh-CN" dirty="0"/>
                  <a:t>the red dotted lines). </a:t>
                </a:r>
                <a:br>
                  <a:rPr lang="en-US" altLang="zh-CN" dirty="0"/>
                </a:br>
                <a:endParaRPr lang="en-US" altLang="zh-CN" sz="1200" dirty="0">
                  <a:latin typeface="+mn-lt"/>
                  <a:cs typeface="Calibri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9A0B1-4C53-47B8-B26B-4462A27EE988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4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ne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mim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(T)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vity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ne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mim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(T)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vity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ne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mim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(T)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vity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ne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mim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(T)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vity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ne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mim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(T)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vity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32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1524" y="1363471"/>
            <a:ext cx="7400950" cy="6348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3522" y="2090165"/>
            <a:ext cx="7976954" cy="4268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36365" y="6439814"/>
            <a:ext cx="2269586" cy="203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ne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mim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(T) </a:t>
            </a:r>
            <a:r>
              <a:rPr sz="12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vity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7542" y="6395313"/>
            <a:ext cx="776786" cy="203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/10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1" y="1676400"/>
            <a:ext cx="8839200" cy="77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800" b="1" spc="-40" dirty="0">
                <a:solidFill>
                  <a:srgbClr val="FF0000"/>
                </a:solidFill>
                <a:latin typeface="Calibri Light"/>
                <a:cs typeface="Calibri Light"/>
              </a:rPr>
              <a:t>B</a:t>
            </a:r>
            <a:r>
              <a:rPr lang="en-US" sz="4800" b="1" spc="-140" dirty="0">
                <a:solidFill>
                  <a:srgbClr val="FF0000"/>
                </a:solidFill>
                <a:latin typeface="Calibri Light"/>
                <a:cs typeface="Calibri Light"/>
              </a:rPr>
              <a:t>r</a:t>
            </a:r>
            <a:r>
              <a:rPr lang="en-US" sz="4800" b="1" spc="-55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lang="en-US" sz="4800" b="1" spc="-7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lang="en-US" sz="4800" b="1" spc="0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r>
              <a:rPr lang="en-US" sz="4800" b="1" spc="-1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lang="en-US" sz="4800" b="1" spc="-125" dirty="0">
                <a:solidFill>
                  <a:srgbClr val="FF0000"/>
                </a:solidFill>
                <a:latin typeface="Calibri Light"/>
                <a:cs typeface="Calibri Light"/>
              </a:rPr>
              <a:t>w</a:t>
            </a:r>
            <a:r>
              <a:rPr lang="en-US" sz="4800" b="1" spc="-35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lang="en-US" sz="4800" b="1" spc="-60" dirty="0">
                <a:solidFill>
                  <a:srgbClr val="FF0000"/>
                </a:solidFill>
                <a:latin typeface="Calibri Light"/>
                <a:cs typeface="Calibri Light"/>
              </a:rPr>
              <a:t>r</a:t>
            </a:r>
            <a:r>
              <a:rPr lang="en-US" sz="4800" b="1" spc="-35" dirty="0">
                <a:solidFill>
                  <a:srgbClr val="FF0000"/>
                </a:solidFill>
                <a:latin typeface="Calibri Light"/>
                <a:cs typeface="Calibri Light"/>
              </a:rPr>
              <a:t>l</a:t>
            </a:r>
            <a:r>
              <a:rPr lang="en-US" sz="4800" b="1" spc="-25" dirty="0">
                <a:solidFill>
                  <a:srgbClr val="FF0000"/>
                </a:solidFill>
                <a:latin typeface="Calibri Light"/>
                <a:cs typeface="Calibri Light"/>
              </a:rPr>
              <a:t>d</a:t>
            </a:r>
            <a:r>
              <a:rPr lang="en-US" sz="4800" b="1" spc="-1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lang="en-US" sz="4800" b="1" spc="-20" dirty="0">
                <a:solidFill>
                  <a:srgbClr val="FF0000"/>
                </a:solidFill>
                <a:latin typeface="Calibri Light"/>
                <a:cs typeface="Calibri Light"/>
              </a:rPr>
              <a:t>in </a:t>
            </a:r>
            <a:r>
              <a:rPr lang="en-US" altLang="zh-CN" sz="4800" b="1" i="1" spc="-20" dirty="0">
                <a:solidFill>
                  <a:srgbClr val="FF0000"/>
                </a:solidFill>
                <a:latin typeface="Calibri Light"/>
                <a:cs typeface="Calibri Light"/>
              </a:rPr>
              <a:t>f</a:t>
            </a:r>
            <a:r>
              <a:rPr lang="en-US" altLang="zh-CN" sz="4800" b="1" spc="-20" dirty="0">
                <a:solidFill>
                  <a:srgbClr val="FF0000"/>
                </a:solidFill>
                <a:latin typeface="Calibri Light"/>
                <a:cs typeface="Calibri Light"/>
              </a:rPr>
              <a:t>(</a:t>
            </a:r>
            <a:r>
              <a:rPr lang="en-US" altLang="zh-CN" sz="4800" b="1" i="1" spc="-2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altLang="zh-CN" sz="4800" b="1" spc="-20" dirty="0">
                <a:solidFill>
                  <a:srgbClr val="FF0000"/>
                </a:solidFill>
                <a:latin typeface="Calibri Light"/>
                <a:cs typeface="Calibri Light"/>
              </a:rPr>
              <a:t>) </a:t>
            </a:r>
            <a:r>
              <a:rPr lang="en-US" altLang="zh-CN" sz="4800" b="1" spc="-60" dirty="0">
                <a:solidFill>
                  <a:srgbClr val="FF0000"/>
                </a:solidFill>
                <a:latin typeface="Calibri Light"/>
                <a:cs typeface="Calibri Light"/>
              </a:rPr>
              <a:t>g</a:t>
            </a:r>
            <a:r>
              <a:rPr lang="en-US" altLang="zh-CN" sz="4800" b="1" spc="-140" dirty="0">
                <a:solidFill>
                  <a:srgbClr val="FF0000"/>
                </a:solidFill>
                <a:latin typeface="Calibri Light"/>
                <a:cs typeface="Calibri Light"/>
              </a:rPr>
              <a:t>r</a:t>
            </a:r>
            <a:r>
              <a:rPr lang="en-US" altLang="zh-CN" sz="4800" b="1" spc="-15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lang="en-US" altLang="zh-CN" sz="4800" b="1" spc="-60" dirty="0">
                <a:solidFill>
                  <a:srgbClr val="FF0000"/>
                </a:solidFill>
                <a:latin typeface="Calibri Light"/>
                <a:cs typeface="Calibri Light"/>
              </a:rPr>
              <a:t>v</a:t>
            </a:r>
            <a:r>
              <a:rPr lang="en-US" altLang="zh-CN" sz="4800" b="1" spc="-4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lang="en-US" altLang="zh-CN" sz="4800" b="1" spc="-5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altLang="zh-CN" sz="4800" b="1" spc="-25" dirty="0">
                <a:solidFill>
                  <a:srgbClr val="FF0000"/>
                </a:solidFill>
                <a:latin typeface="Calibri Light"/>
                <a:cs typeface="Calibri Light"/>
              </a:rPr>
              <a:t>y</a:t>
            </a:r>
            <a:endParaRPr sz="4800" b="1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6439814"/>
            <a:ext cx="1426058" cy="1814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/1</a:t>
            </a:r>
            <a:r>
              <a:rPr lang="en-US" altLang="zh-CN" sz="1600" b="1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lang="en-US" altLang="zh-CN" sz="1600" b="1" spc="-10" dirty="0">
                <a:solidFill>
                  <a:srgbClr val="006FC0"/>
                </a:solidFill>
                <a:latin typeface="Calibri"/>
                <a:cs typeface="Calibri"/>
              </a:rPr>
              <a:t>30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3200400"/>
            <a:ext cx="8382000" cy="845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3200" b="1" spc="-125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u-</a:t>
            </a:r>
            <a:r>
              <a:rPr sz="3200" b="1" spc="0" dirty="0">
                <a:latin typeface="Calibri"/>
                <a:cs typeface="Calibri"/>
              </a:rPr>
              <a:t>Xiao </a:t>
            </a:r>
            <a:r>
              <a:rPr sz="3200" b="1" spc="10" dirty="0">
                <a:latin typeface="Calibri"/>
                <a:cs typeface="Calibri"/>
              </a:rPr>
              <a:t>L</a:t>
            </a:r>
            <a:r>
              <a:rPr sz="3200" b="1" spc="0" dirty="0">
                <a:latin typeface="Calibri"/>
                <a:cs typeface="Calibri"/>
              </a:rPr>
              <a:t>iu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</a:t>
            </a:r>
            <a:r>
              <a:rPr lang="en-US" sz="3200" spc="5" dirty="0">
                <a:latin typeface="Microsoft JhengHei"/>
                <a:cs typeface="Microsoft JhengHei"/>
              </a:rPr>
              <a:t>Lanzhou U.</a:t>
            </a:r>
            <a:r>
              <a:rPr sz="3200" spc="-10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100" y="4648200"/>
            <a:ext cx="8305800" cy="13586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2155"/>
              </a:lnSpc>
            </a:pPr>
            <a:r>
              <a:rPr lang="en-US" altLang="zh-CN" sz="2400" b="1" dirty="0"/>
              <a:t>5th International Workshop on</a:t>
            </a:r>
            <a:br>
              <a:rPr lang="en-US" altLang="zh-CN" sz="2400" dirty="0"/>
            </a:br>
            <a:r>
              <a:rPr lang="en-US" altLang="zh-CN" sz="2400" b="1" i="1" dirty="0"/>
              <a:t>Dark Matter, Dark Energy and Matter-Antimatter Asymmetry</a:t>
            </a:r>
            <a:br>
              <a:rPr lang="en-US" altLang="zh-CN" sz="2400" dirty="0"/>
            </a:br>
            <a:r>
              <a:rPr lang="zh-CN" altLang="en-US" sz="2400" b="1" dirty="0"/>
              <a:t>暗物質、暗能量及物質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反物質不對稱</a:t>
            </a:r>
            <a:endParaRPr lang="en-US" altLang="zh-CN" sz="2400" b="1" dirty="0"/>
          </a:p>
          <a:p>
            <a:pPr marL="12700" algn="ctr">
              <a:lnSpc>
                <a:spcPts val="2155"/>
              </a:lnSpc>
            </a:pPr>
            <a:r>
              <a:rPr lang="en-US" altLang="zh-CN" sz="2400" b="1" dirty="0" err="1"/>
              <a:t>Fo</a:t>
            </a:r>
            <a:r>
              <a:rPr lang="en-US" altLang="zh-CN" sz="2400" b="1" dirty="0"/>
              <a:t>-</a:t>
            </a:r>
            <a:r>
              <a:rPr lang="en-US" altLang="zh-CN" sz="2400" b="1" dirty="0" err="1"/>
              <a:t>Guang</a:t>
            </a:r>
            <a:r>
              <a:rPr lang="en-US" altLang="zh-CN" sz="2400" b="1" dirty="0"/>
              <a:t>-Shan, Kaohsiung, Taiwan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98B6B21-96A9-4920-A28F-2E57A233E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55" y="-13540"/>
            <a:ext cx="9220200" cy="10626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D78692-509F-4011-A593-77F027952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800"/>
            <a:ext cx="9144000" cy="22967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74403E-2EAA-4295-BAAE-C5F491168507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56291A5-68A4-4C02-8B2F-CD5795A911B8}"/>
              </a:ext>
            </a:extLst>
          </p:cNvPr>
          <p:cNvSpPr txBox="1"/>
          <p:nvPr/>
        </p:nvSpPr>
        <p:spPr>
          <a:xfrm>
            <a:off x="914400" y="1523999"/>
            <a:ext cx="7924800" cy="47288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Extra dimensions and </a:t>
            </a:r>
            <a:r>
              <a:rPr lang="en-US" altLang="zh-CN" sz="2800" b="1" dirty="0" err="1">
                <a:solidFill>
                  <a:srgbClr val="FF0000"/>
                </a:solidFill>
              </a:rPr>
              <a:t>braneworlds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endParaRPr lang="nl-NL" altLang="zh-CN" sz="2600" b="1" dirty="0"/>
          </a:p>
          <a:p>
            <a:r>
              <a:rPr lang="nl-NL" altLang="zh-CN" sz="2600" b="1" dirty="0"/>
              <a:t>1920s, Kaluza-Klein Theory</a:t>
            </a:r>
          </a:p>
          <a:p>
            <a:endParaRPr lang="nl-NL" altLang="zh-CN" sz="2600" dirty="0"/>
          </a:p>
          <a:p>
            <a:endParaRPr lang="nl-NL" altLang="zh-CN" sz="2600" dirty="0"/>
          </a:p>
          <a:p>
            <a:endParaRPr lang="nl-NL" altLang="zh-CN" sz="2600" dirty="0"/>
          </a:p>
          <a:p>
            <a:endParaRPr lang="nl-NL" altLang="zh-CN" sz="2600" dirty="0"/>
          </a:p>
          <a:p>
            <a:endParaRPr lang="nl-NL" altLang="zh-CN" sz="2600" dirty="0"/>
          </a:p>
          <a:p>
            <a:r>
              <a:rPr lang="nl-NL" altLang="zh-CN" sz="2600" b="1" dirty="0"/>
              <a:t>1970s-90s, Stirng/M theory</a:t>
            </a:r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4FF968-7B23-4F09-857E-DCC860CC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16929"/>
            <a:ext cx="1524000" cy="2153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974BEE-E9C5-4F08-ACC4-046BFCDA8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12755"/>
            <a:ext cx="1870348" cy="2224088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12806BFB-8E22-4677-86CC-29B2E40C038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10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B33927E-92E9-4F9D-80F9-55F29A6303CD}"/>
              </a:ext>
            </a:extLst>
          </p:cNvPr>
          <p:cNvSpPr/>
          <p:nvPr/>
        </p:nvSpPr>
        <p:spPr>
          <a:xfrm>
            <a:off x="4038600" y="3458155"/>
            <a:ext cx="1942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R:  Planck length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51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D9E40C4-35CD-46B5-BD1A-A31B3055507B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74A253-9D55-4E3B-9049-BEAA5065C76F}"/>
              </a:ext>
            </a:extLst>
          </p:cNvPr>
          <p:cNvSpPr txBox="1"/>
          <p:nvPr/>
        </p:nvSpPr>
        <p:spPr>
          <a:xfrm>
            <a:off x="914400" y="1523999"/>
            <a:ext cx="8096198" cy="47288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Extra dimensions and </a:t>
            </a:r>
            <a:r>
              <a:rPr lang="en-US" altLang="zh-CN" sz="2800" b="1" dirty="0" err="1">
                <a:solidFill>
                  <a:srgbClr val="FF0000"/>
                </a:solidFill>
              </a:rPr>
              <a:t>braneworlds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CN" sz="2600" b="1" dirty="0"/>
              <a:t>1998, </a:t>
            </a:r>
            <a:r>
              <a:rPr lang="en-US" altLang="zh-CN" sz="2600" b="1" dirty="0">
                <a:solidFill>
                  <a:srgbClr val="0000FF"/>
                </a:solidFill>
              </a:rPr>
              <a:t>Large Extra Dimensions </a:t>
            </a:r>
            <a:r>
              <a:rPr lang="en-US" altLang="zh-CN" sz="2600" b="1" dirty="0"/>
              <a:t>(ADD </a:t>
            </a:r>
            <a:r>
              <a:rPr lang="en-US" altLang="zh-CN" sz="2600" b="1" dirty="0" err="1"/>
              <a:t>Braneworld</a:t>
            </a:r>
            <a:r>
              <a:rPr lang="en-US" altLang="zh-CN" sz="2600" b="1" dirty="0"/>
              <a:t> Scenario)</a:t>
            </a:r>
            <a:endParaRPr lang="en-US" altLang="zh-CN" sz="26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C00000"/>
                </a:solidFill>
              </a:rPr>
              <a:t>Gauge hierarchy problem</a:t>
            </a:r>
            <a:r>
              <a:rPr lang="zh-CN" altLang="en-US" sz="2400" b="1" dirty="0">
                <a:solidFill>
                  <a:srgbClr val="C00000"/>
                </a:solidFill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</a:rPr>
              <a:t>(M</a:t>
            </a:r>
            <a:r>
              <a:rPr lang="en-US" altLang="zh-CN" sz="2400" b="1" baseline="-25000" dirty="0">
                <a:solidFill>
                  <a:srgbClr val="C00000"/>
                </a:solidFill>
              </a:rPr>
              <a:t>EW</a:t>
            </a:r>
            <a:r>
              <a:rPr lang="en-US" altLang="zh-CN" sz="2400" b="1" dirty="0">
                <a:solidFill>
                  <a:srgbClr val="C00000"/>
                </a:solidFill>
              </a:rPr>
              <a:t> &lt;&lt; </a:t>
            </a:r>
            <a:r>
              <a:rPr lang="en-US" altLang="zh-CN" sz="2400" b="1" dirty="0" err="1">
                <a:solidFill>
                  <a:srgbClr val="C00000"/>
                </a:solidFill>
              </a:rPr>
              <a:t>M</a:t>
            </a:r>
            <a:r>
              <a:rPr lang="en-US" altLang="zh-CN" sz="2400" b="1" baseline="-25000" dirty="0" err="1">
                <a:solidFill>
                  <a:srgbClr val="C00000"/>
                </a:solidFill>
              </a:rPr>
              <a:t>Pl</a:t>
            </a:r>
            <a:r>
              <a:rPr lang="en-US" altLang="zh-CN" sz="2400" b="1" dirty="0">
                <a:solidFill>
                  <a:srgbClr val="C00000"/>
                </a:solidFill>
              </a:rPr>
              <a:t> )  </a:t>
            </a:r>
            <a:r>
              <a:rPr lang="en-US" altLang="zh-CN" sz="2800" dirty="0"/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[</a:t>
            </a:r>
            <a:r>
              <a:rPr lang="zh-CN" altLang="en-US" sz="2000" dirty="0">
                <a:solidFill>
                  <a:srgbClr val="C00000"/>
                </a:solidFill>
              </a:rPr>
              <a:t>P</a:t>
            </a:r>
            <a:r>
              <a:rPr lang="en-US" altLang="zh-CN" sz="2000" dirty="0">
                <a:solidFill>
                  <a:srgbClr val="C00000"/>
                </a:solidFill>
              </a:rPr>
              <a:t>R</a:t>
            </a:r>
            <a:r>
              <a:rPr lang="zh-CN" altLang="en-US" sz="2000" dirty="0">
                <a:solidFill>
                  <a:srgbClr val="C00000"/>
                </a:solidFill>
              </a:rPr>
              <a:t>D59 (1999) 086004</a:t>
            </a:r>
            <a:r>
              <a:rPr lang="en-US" altLang="zh-CN" sz="2000" dirty="0">
                <a:solidFill>
                  <a:srgbClr val="C00000"/>
                </a:solidFill>
              </a:rPr>
              <a:t>]</a:t>
            </a:r>
            <a:endParaRPr lang="en-US" altLang="zh-CN" sz="2800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600" dirty="0"/>
              <a:t> </a:t>
            </a:r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</p:txBody>
      </p:sp>
      <p:pic>
        <p:nvPicPr>
          <p:cNvPr id="6" name="Picture 9" descr="ADD">
            <a:extLst>
              <a:ext uri="{FF2B5EF4-FFF2-40B4-BE49-F238E27FC236}">
                <a16:creationId xmlns:a16="http://schemas.microsoft.com/office/drawing/2014/main" id="{4577BCB3-05E2-47F4-9FA4-A3BCE312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23" y="3611324"/>
            <a:ext cx="3168274" cy="17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71E51DE8-E748-430D-BAFD-50BB28ECF17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11</a:t>
            </a:fld>
            <a:endParaRPr sz="1200" dirty="0">
              <a:latin typeface="Calibri"/>
              <a:cs typeface="Calibri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EE42567-40BC-4AE0-82E8-00A0C68B1BDE}"/>
              </a:ext>
            </a:extLst>
          </p:cNvPr>
          <p:cNvGrpSpPr/>
          <p:nvPr/>
        </p:nvGrpSpPr>
        <p:grpSpPr>
          <a:xfrm>
            <a:off x="714403" y="3653999"/>
            <a:ext cx="5381589" cy="2795366"/>
            <a:chOff x="714403" y="3457492"/>
            <a:chExt cx="5381589" cy="279536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A126A2F-1C95-46B1-8563-6F65FCF2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403" y="3457492"/>
              <a:ext cx="3617319" cy="2795366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51D1D49-4F5F-4331-8D50-E978AB6446D5}"/>
                </a:ext>
              </a:extLst>
            </p:cNvPr>
            <p:cNvSpPr/>
            <p:nvPr/>
          </p:nvSpPr>
          <p:spPr>
            <a:xfrm>
              <a:off x="3825295" y="5634162"/>
              <a:ext cx="22706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R: sub-</a:t>
              </a:r>
              <a:r>
                <a:rPr lang="zh-CN" altLang="en-US" b="1" dirty="0"/>
                <a:t>millimeter</a:t>
              </a:r>
              <a:r>
                <a:rPr lang="en-US" altLang="zh-CN" b="1" dirty="0"/>
                <a:t>s</a:t>
              </a:r>
              <a:endParaRPr lang="zh-CN" altLang="en-US" b="1" dirty="0"/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6205CDE0-80DA-4E32-AF54-F00A16174F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400" y="5181600"/>
              <a:ext cx="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FDF88B9B-8BBC-4886-9687-DB50D91FCECE}"/>
              </a:ext>
            </a:extLst>
          </p:cNvPr>
          <p:cNvSpPr/>
          <p:nvPr/>
        </p:nvSpPr>
        <p:spPr>
          <a:xfrm>
            <a:off x="762000" y="6869668"/>
            <a:ext cx="717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N. Arkani-Hamed, S. Dimopoulos and G. R. Dvali, P</a:t>
            </a:r>
            <a:r>
              <a:rPr lang="en-US" altLang="zh-CN" dirty="0">
                <a:solidFill>
                  <a:srgbClr val="C00000"/>
                </a:solidFill>
              </a:rPr>
              <a:t>R</a:t>
            </a:r>
            <a:r>
              <a:rPr lang="zh-CN" altLang="en-US" dirty="0">
                <a:solidFill>
                  <a:srgbClr val="C00000"/>
                </a:solidFill>
              </a:rPr>
              <a:t>D59 (1999) 086004.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A0A3E5C-9A3C-4433-B38C-3D37A712A8D3}"/>
              </a:ext>
            </a:extLst>
          </p:cNvPr>
          <p:cNvSpPr/>
          <p:nvPr/>
        </p:nvSpPr>
        <p:spPr>
          <a:xfrm>
            <a:off x="5015962" y="5520620"/>
            <a:ext cx="383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Arkani</a:t>
            </a:r>
            <a:r>
              <a:rPr lang="en-US" altLang="zh-CN" b="1" dirty="0"/>
              <a:t>-Hamed, </a:t>
            </a:r>
            <a:r>
              <a:rPr lang="en-US" altLang="zh-CN" b="1" dirty="0" err="1"/>
              <a:t>Dimopoulos</a:t>
            </a:r>
            <a:r>
              <a:rPr lang="en-US" altLang="zh-CN" b="1" dirty="0"/>
              <a:t>, and </a:t>
            </a:r>
            <a:r>
              <a:rPr lang="en-US" altLang="zh-CN" b="1" dirty="0" err="1"/>
              <a:t>Dvali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974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4CAB927-373D-48C4-A161-4F56067035DA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4FB4B65-232A-473F-A4E2-9A173AD97A0D}"/>
              </a:ext>
            </a:extLst>
          </p:cNvPr>
          <p:cNvSpPr txBox="1"/>
          <p:nvPr/>
        </p:nvSpPr>
        <p:spPr>
          <a:xfrm>
            <a:off x="914400" y="1523999"/>
            <a:ext cx="7924800" cy="47288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Extra dimensions and </a:t>
            </a:r>
            <a:r>
              <a:rPr lang="en-US" altLang="zh-CN" sz="2800" b="1" dirty="0" err="1">
                <a:solidFill>
                  <a:srgbClr val="FF0000"/>
                </a:solidFill>
              </a:rPr>
              <a:t>braneworlds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CN" sz="2600" b="1" dirty="0"/>
              <a:t>1999, </a:t>
            </a:r>
            <a:r>
              <a:rPr lang="en-US" altLang="zh-CN" sz="2600" b="1" dirty="0">
                <a:solidFill>
                  <a:srgbClr val="0000FF"/>
                </a:solidFill>
              </a:rPr>
              <a:t>Warped Extra Dimension </a:t>
            </a:r>
            <a:r>
              <a:rPr lang="en-US" altLang="zh-CN" sz="2600" b="1" dirty="0"/>
              <a:t>(RS thin Brane Scenario ) 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C00000"/>
                </a:solidFill>
              </a:rPr>
              <a:t>Gauge hierarchy problem</a:t>
            </a:r>
            <a:r>
              <a:rPr lang="zh-CN" altLang="en-US" sz="2400" b="1" dirty="0">
                <a:solidFill>
                  <a:srgbClr val="C00000"/>
                </a:solidFill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</a:rPr>
              <a:t>(M</a:t>
            </a:r>
            <a:r>
              <a:rPr lang="en-US" altLang="zh-CN" sz="2400" b="1" baseline="-25000" dirty="0">
                <a:solidFill>
                  <a:srgbClr val="C00000"/>
                </a:solidFill>
              </a:rPr>
              <a:t>EW</a:t>
            </a:r>
            <a:r>
              <a:rPr lang="en-US" altLang="zh-CN" sz="2400" b="1" dirty="0">
                <a:solidFill>
                  <a:srgbClr val="C00000"/>
                </a:solidFill>
              </a:rPr>
              <a:t> &lt;&lt; </a:t>
            </a:r>
            <a:r>
              <a:rPr lang="en-US" altLang="zh-CN" sz="2400" b="1" dirty="0" err="1">
                <a:solidFill>
                  <a:srgbClr val="C00000"/>
                </a:solidFill>
              </a:rPr>
              <a:t>M</a:t>
            </a:r>
            <a:r>
              <a:rPr lang="en-US" altLang="zh-CN" sz="2400" b="1" baseline="-25000" dirty="0" err="1">
                <a:solidFill>
                  <a:srgbClr val="C00000"/>
                </a:solidFill>
              </a:rPr>
              <a:t>Pl</a:t>
            </a:r>
            <a:r>
              <a:rPr lang="en-US" altLang="zh-CN" sz="2400" b="1" dirty="0">
                <a:solidFill>
                  <a:srgbClr val="C00000"/>
                </a:solidFill>
              </a:rPr>
              <a:t> ) </a:t>
            </a:r>
            <a:r>
              <a:rPr lang="en-US" altLang="zh-CN" sz="2000" b="1" dirty="0"/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[PRL</a:t>
            </a:r>
            <a:r>
              <a:rPr lang="zh-CN" altLang="en-US" sz="2000" dirty="0">
                <a:solidFill>
                  <a:srgbClr val="C00000"/>
                </a:solidFill>
              </a:rPr>
              <a:t> 83 (1999) 3370</a:t>
            </a:r>
            <a:r>
              <a:rPr lang="en-US" altLang="zh-CN" sz="2000" dirty="0">
                <a:solidFill>
                  <a:srgbClr val="C00000"/>
                </a:solidFill>
              </a:rPr>
              <a:t>]</a:t>
            </a:r>
            <a:endParaRPr lang="en-US" altLang="zh-CN" sz="2000" b="1" dirty="0"/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E774938-0E42-4CE8-9899-AE032291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599" y="5528546"/>
            <a:ext cx="3457601" cy="509857"/>
          </a:xfrm>
          <a:prstGeom prst="rect">
            <a:avLst/>
          </a:prstGeom>
        </p:spPr>
      </p:pic>
      <p:sp>
        <p:nvSpPr>
          <p:cNvPr id="12" name="object 9">
            <a:extLst>
              <a:ext uri="{FF2B5EF4-FFF2-40B4-BE49-F238E27FC236}">
                <a16:creationId xmlns:a16="http://schemas.microsoft.com/office/drawing/2014/main" id="{561A7858-E9FD-481D-B0B6-71A9011C695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12</a:t>
            </a:fld>
            <a:endParaRPr sz="1200" dirty="0">
              <a:latin typeface="Calibri"/>
              <a:cs typeface="Calibri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9D3737A-37EA-492E-AA9E-80F9A34BC010}"/>
              </a:ext>
            </a:extLst>
          </p:cNvPr>
          <p:cNvGrpSpPr/>
          <p:nvPr/>
        </p:nvGrpSpPr>
        <p:grpSpPr>
          <a:xfrm>
            <a:off x="-3376580" y="2751151"/>
            <a:ext cx="2928938" cy="3403946"/>
            <a:chOff x="-3376580" y="2751151"/>
            <a:chExt cx="2928938" cy="3403946"/>
          </a:xfrm>
        </p:grpSpPr>
        <p:pic>
          <p:nvPicPr>
            <p:cNvPr id="9" name="Picture 7" descr="rsBrane">
              <a:extLst>
                <a:ext uri="{FF2B5EF4-FFF2-40B4-BE49-F238E27FC236}">
                  <a16:creationId xmlns:a16="http://schemas.microsoft.com/office/drawing/2014/main" id="{D17B141D-5028-4CFF-A19E-A711AC9ED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376580" y="2751151"/>
              <a:ext cx="2928938" cy="31988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CAADE29-494E-4B87-BC98-96D2740185B0}"/>
                </a:ext>
              </a:extLst>
            </p:cNvPr>
            <p:cNvSpPr/>
            <p:nvPr/>
          </p:nvSpPr>
          <p:spPr>
            <a:xfrm>
              <a:off x="-3341787" y="5693432"/>
              <a:ext cx="27879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Branes with finite ED</a:t>
              </a:r>
              <a:endParaRPr lang="zh-CN" altLang="en-US" sz="2400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008D0D-6F18-4947-9ED5-98D58A83D008}"/>
              </a:ext>
            </a:extLst>
          </p:cNvPr>
          <p:cNvGrpSpPr/>
          <p:nvPr/>
        </p:nvGrpSpPr>
        <p:grpSpPr>
          <a:xfrm>
            <a:off x="5562600" y="3352800"/>
            <a:ext cx="2952203" cy="1455024"/>
            <a:chOff x="5562600" y="3505200"/>
            <a:chExt cx="2952203" cy="1455024"/>
          </a:xfrm>
        </p:grpSpPr>
        <p:pic>
          <p:nvPicPr>
            <p:cNvPr id="10" name="Picture 12" descr="randall">
              <a:extLst>
                <a:ext uri="{FF2B5EF4-FFF2-40B4-BE49-F238E27FC236}">
                  <a16:creationId xmlns:a16="http://schemas.microsoft.com/office/drawing/2014/main" id="{E65C494F-9825-4D48-9686-428713C0D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512424"/>
              <a:ext cx="1914558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768FF02-E02C-47EF-9156-44D556241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387" y="3505200"/>
              <a:ext cx="1394416" cy="1447801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529F8BFD-88CD-46CD-BB7E-9FEBC8134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13" y="3255347"/>
            <a:ext cx="4287487" cy="275921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D8CF39B-94B6-4ACE-84C0-3E67093C7D8B}"/>
              </a:ext>
            </a:extLst>
          </p:cNvPr>
          <p:cNvSpPr/>
          <p:nvPr/>
        </p:nvSpPr>
        <p:spPr>
          <a:xfrm>
            <a:off x="5773654" y="4850117"/>
            <a:ext cx="2673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Randall and </a:t>
            </a:r>
            <a:r>
              <a:rPr lang="en-US" altLang="zh-CN" b="1" dirty="0" err="1"/>
              <a:t>Sundrum</a:t>
            </a:r>
            <a:r>
              <a:rPr lang="en-US" altLang="zh-CN" b="1" dirty="0"/>
              <a:t> (RS)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40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9AC5CD0-F472-4297-9245-435734540CD2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0BE13F0-CA39-44AD-8014-AE1FA9BBF6AE}"/>
              </a:ext>
            </a:extLst>
          </p:cNvPr>
          <p:cNvSpPr txBox="1"/>
          <p:nvPr/>
        </p:nvSpPr>
        <p:spPr>
          <a:xfrm>
            <a:off x="914400" y="1523999"/>
            <a:ext cx="7924800" cy="47288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Extra dimensions and </a:t>
            </a:r>
            <a:r>
              <a:rPr lang="en-US" altLang="zh-CN" sz="2800" b="1" dirty="0" err="1">
                <a:solidFill>
                  <a:srgbClr val="FF0000"/>
                </a:solidFill>
              </a:rPr>
              <a:t>braneworlds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CN" sz="2600" b="1" dirty="0"/>
              <a:t>1999, </a:t>
            </a:r>
            <a:r>
              <a:rPr lang="en-US" altLang="zh-CN" sz="2600" b="1" dirty="0">
                <a:solidFill>
                  <a:srgbClr val="0000FF"/>
                </a:solidFill>
              </a:rPr>
              <a:t>Thick </a:t>
            </a:r>
            <a:r>
              <a:rPr lang="en-US" altLang="zh-CN" sz="2600" b="1" dirty="0" err="1">
                <a:solidFill>
                  <a:srgbClr val="0000FF"/>
                </a:solidFill>
              </a:rPr>
              <a:t>Braneworld</a:t>
            </a:r>
            <a:r>
              <a:rPr lang="en-US" altLang="zh-CN" sz="2600" b="1" dirty="0">
                <a:solidFill>
                  <a:srgbClr val="0000FF"/>
                </a:solidFill>
              </a:rPr>
              <a:t> Scenario in GR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/>
              <a:t>DeWolfe</a:t>
            </a:r>
            <a:r>
              <a:rPr lang="en-US" altLang="zh-CN" sz="2000" b="1" dirty="0"/>
              <a:t>, Freedman, </a:t>
            </a:r>
            <a:r>
              <a:rPr lang="en-US" altLang="zh-CN" sz="2000" b="1" dirty="0" err="1"/>
              <a:t>Gubser</a:t>
            </a:r>
            <a:r>
              <a:rPr lang="en-US" altLang="zh-CN" sz="2000" b="1" dirty="0"/>
              <a:t>, and </a:t>
            </a:r>
            <a:r>
              <a:rPr lang="en-US" altLang="zh-CN" sz="2000" b="1" dirty="0" err="1"/>
              <a:t>Karch</a:t>
            </a:r>
            <a:endParaRPr lang="en-US" altLang="zh-CN" sz="2000" b="1" dirty="0"/>
          </a:p>
          <a:p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  <a:p>
            <a:pPr algn="just">
              <a:spcAft>
                <a:spcPts val="600"/>
              </a:spcAft>
            </a:pPr>
            <a:endParaRPr lang="en-US" altLang="zh-CN" sz="2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1BA707-1283-45FE-AE05-F4F2F8353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583783"/>
            <a:ext cx="3924299" cy="5786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14CCF4-2989-44EC-ADF9-C5853742E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61428"/>
            <a:ext cx="2971800" cy="21898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7C0A63-D3D6-4C49-96FD-6FCBDAB8E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713" y="3124200"/>
            <a:ext cx="2995775" cy="2304248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4F5F3200-86A8-4D45-A6E2-4B66E2FD679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13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BAED61-81CB-4390-9EE1-DC10579F7265}"/>
              </a:ext>
            </a:extLst>
          </p:cNvPr>
          <p:cNvSpPr/>
          <p:nvPr/>
        </p:nvSpPr>
        <p:spPr>
          <a:xfrm>
            <a:off x="3038830" y="6320135"/>
            <a:ext cx="3514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Brane with Infinite ED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128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097E1607-164D-4081-A967-3428C24A698A}"/>
                  </a:ext>
                </a:extLst>
              </p:cNvPr>
              <p:cNvSpPr txBox="1"/>
              <p:nvPr/>
            </p:nvSpPr>
            <p:spPr>
              <a:xfrm>
                <a:off x="914401" y="1523999"/>
                <a:ext cx="8000999" cy="47288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497205" indent="-457200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Moti</a:t>
                </a:r>
                <a:r>
                  <a:rPr sz="2800" b="1" spc="-65" dirty="0">
                    <a:solidFill>
                      <a:srgbClr val="FF0000"/>
                    </a:solidFill>
                    <a:latin typeface="Calibri"/>
                    <a:cs typeface="Calibri"/>
                  </a:rPr>
                  <a:t>v</a:t>
                </a:r>
                <a:r>
                  <a:rPr sz="2800" b="1" spc="-35" dirty="0">
                    <a:solidFill>
                      <a:srgbClr val="FF0000"/>
                    </a:solidFill>
                    <a:latin typeface="Calibri"/>
                    <a:cs typeface="Calibri"/>
                  </a:rPr>
                  <a:t>a</a:t>
                </a:r>
                <a:r>
                  <a:rPr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tio</a:t>
                </a:r>
                <a:r>
                  <a:rPr sz="2800" b="1" spc="-25" dirty="0">
                    <a:solidFill>
                      <a:srgbClr val="FF0000"/>
                    </a:solidFill>
                    <a:latin typeface="Calibri"/>
                    <a:cs typeface="Calibri"/>
                  </a:rPr>
                  <a:t>n</a:t>
                </a:r>
                <a:endParaRPr sz="2800" b="1" dirty="0">
                  <a:solidFill>
                    <a:srgbClr val="FF0000"/>
                  </a:solidFill>
                  <a:latin typeface="Microsoft JhengHei"/>
                  <a:cs typeface="Microsoft JhengHei"/>
                </a:endParaRPr>
              </a:p>
              <a:p>
                <a:pPr>
                  <a:lnSpc>
                    <a:spcPts val="950"/>
                  </a:lnSpc>
                  <a:spcBef>
                    <a:spcPts val="39"/>
                  </a:spcBef>
                </a:pPr>
                <a:endParaRPr sz="950" dirty="0"/>
              </a:p>
              <a:p>
                <a:pPr>
                  <a:lnSpc>
                    <a:spcPts val="1000"/>
                  </a:lnSpc>
                </a:pPr>
                <a:endParaRPr sz="1000" dirty="0"/>
              </a:p>
              <a:p>
                <a:pPr marL="584200" indent="-571500">
                  <a:lnSpc>
                    <a:spcPct val="100000"/>
                  </a:lnSpc>
                  <a:buClr>
                    <a:srgbClr val="00B050"/>
                  </a:buClr>
                  <a:buSzPct val="60000"/>
                  <a:buFont typeface="Wingdings" panose="05000000000000000000" pitchFamily="2" charset="2"/>
                  <a:buChar char="u"/>
                </a:pPr>
                <a:r>
                  <a:rPr sz="2600" b="1" spc="-15" dirty="0">
                    <a:latin typeface="Calibri"/>
                    <a:cs typeface="Calibri"/>
                  </a:rPr>
                  <a:t>Can</a:t>
                </a:r>
                <a:r>
                  <a:rPr sz="2600" b="1" spc="-5" dirty="0">
                    <a:latin typeface="Calibri"/>
                    <a:cs typeface="Calibri"/>
                  </a:rPr>
                  <a:t> </a:t>
                </a:r>
                <a:r>
                  <a:rPr sz="2600" b="1" spc="-40" dirty="0">
                    <a:latin typeface="Calibri"/>
                    <a:cs typeface="Calibri"/>
                  </a:rPr>
                  <a:t>w</a:t>
                </a:r>
                <a:r>
                  <a:rPr sz="2600" b="1" spc="-15" dirty="0">
                    <a:latin typeface="Calibri"/>
                    <a:cs typeface="Calibri"/>
                  </a:rPr>
                  <a:t>e </a:t>
                </a:r>
                <a:r>
                  <a:rPr sz="2600" b="1" spc="-30" dirty="0">
                    <a:latin typeface="Calibri"/>
                    <a:cs typeface="Calibri"/>
                  </a:rPr>
                  <a:t>c</a:t>
                </a:r>
                <a:r>
                  <a:rPr sz="2600" b="1" spc="-15" dirty="0">
                    <a:latin typeface="Calibri"/>
                    <a:cs typeface="Calibri"/>
                  </a:rPr>
                  <a:t>on</a:t>
                </a:r>
                <a:r>
                  <a:rPr sz="2600" b="1" spc="-60" dirty="0">
                    <a:latin typeface="Calibri"/>
                    <a:cs typeface="Calibri"/>
                  </a:rPr>
                  <a:t>s</a:t>
                </a:r>
                <a:r>
                  <a:rPr sz="2600" b="1" spc="-15" dirty="0">
                    <a:latin typeface="Calibri"/>
                    <a:cs typeface="Calibri"/>
                  </a:rPr>
                  <a:t>truct</a:t>
                </a:r>
                <a:r>
                  <a:rPr sz="2600" b="1" spc="30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th</a:t>
                </a:r>
                <a:r>
                  <a:rPr sz="2600" b="1" spc="-25" dirty="0">
                    <a:latin typeface="Calibri"/>
                    <a:cs typeface="Calibri"/>
                  </a:rPr>
                  <a:t>i</a:t>
                </a:r>
                <a:r>
                  <a:rPr sz="2600" b="1" spc="-15" dirty="0">
                    <a:latin typeface="Calibri"/>
                    <a:cs typeface="Calibri"/>
                  </a:rPr>
                  <a:t>ck</a:t>
                </a:r>
                <a:r>
                  <a:rPr sz="2600" b="1" spc="40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b</a:t>
                </a:r>
                <a:r>
                  <a:rPr sz="2600" b="1" spc="-80" dirty="0">
                    <a:latin typeface="Calibri"/>
                    <a:cs typeface="Calibri"/>
                  </a:rPr>
                  <a:t>r</a:t>
                </a:r>
                <a:r>
                  <a:rPr sz="2600" b="1" spc="-15" dirty="0">
                    <a:latin typeface="Calibri"/>
                    <a:cs typeface="Calibri"/>
                  </a:rPr>
                  <a:t>ane</a:t>
                </a:r>
                <a:r>
                  <a:rPr lang="en-US" sz="2600" b="1" spc="-15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600" b="1" i="1" spc="50" dirty="0" smtClean="0">
                        <a:latin typeface="Cambria Math" panose="02040503050406030204" pitchFamily="18" charset="0"/>
                        <a:cs typeface="Cambria Math"/>
                      </a:rPr>
                      <m:t>𝒇</m:t>
                    </m:r>
                  </m:oMath>
                </a14:m>
                <a:r>
                  <a:rPr sz="2600" b="1" spc="-10" dirty="0">
                    <a:latin typeface="Cambria Math"/>
                    <a:cs typeface="Cambria Math"/>
                  </a:rPr>
                  <a:t>(</a:t>
                </a:r>
                <a:r>
                  <a:rPr sz="2600" b="1" spc="-25" dirty="0">
                    <a:latin typeface="Cambria Math"/>
                    <a:cs typeface="Cambria Math"/>
                  </a:rPr>
                  <a:t>𝑇)</a:t>
                </a:r>
                <a:r>
                  <a:rPr sz="2600" b="1" spc="20" dirty="0">
                    <a:latin typeface="Cambria Math"/>
                    <a:cs typeface="Cambria Math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theory</a:t>
                </a:r>
                <a:r>
                  <a:rPr lang="en-US" sz="2600" b="1" spc="-15" dirty="0">
                    <a:latin typeface="Calibri"/>
                    <a:cs typeface="Calibri"/>
                  </a:rPr>
                  <a:t> </a:t>
                </a:r>
                <a:r>
                  <a:rPr lang="en-US" altLang="zh-CN" sz="2600" b="1" spc="-15" dirty="0">
                    <a:latin typeface="Calibri"/>
                    <a:cs typeface="Calibri"/>
                  </a:rPr>
                  <a:t>with only </a:t>
                </a:r>
                <a:r>
                  <a:rPr lang="en-US" altLang="zh-CN" sz="2600" b="1" spc="-15" dirty="0">
                    <a:solidFill>
                      <a:srgbClr val="0000FF"/>
                    </a:solidFill>
                    <a:cs typeface="Calibri"/>
                  </a:rPr>
                  <a:t>torsion</a:t>
                </a:r>
                <a:r>
                  <a:rPr sz="2600" b="1" spc="-15" dirty="0">
                    <a:latin typeface="Calibri"/>
                    <a:cs typeface="Calibri"/>
                  </a:rPr>
                  <a:t>?</a:t>
                </a:r>
                <a:endParaRPr sz="2600" b="1" dirty="0">
                  <a:latin typeface="Calibri"/>
                  <a:cs typeface="Calibri"/>
                </a:endParaRPr>
              </a:p>
              <a:p>
                <a:pPr marL="571500" indent="-571500">
                  <a:lnSpc>
                    <a:spcPts val="1000"/>
                  </a:lnSpc>
                  <a:buClr>
                    <a:srgbClr val="00B050"/>
                  </a:buClr>
                  <a:buSzPct val="60000"/>
                  <a:buFont typeface="Wingdings" panose="05000000000000000000" pitchFamily="2" charset="2"/>
                  <a:buChar char="u"/>
                </a:pPr>
                <a:endParaRPr sz="2600" b="1" dirty="0"/>
              </a:p>
              <a:p>
                <a:pPr marL="571500" indent="-571500">
                  <a:lnSpc>
                    <a:spcPts val="1300"/>
                  </a:lnSpc>
                  <a:spcBef>
                    <a:spcPts val="50"/>
                  </a:spcBef>
                  <a:buClr>
                    <a:srgbClr val="00B050"/>
                  </a:buClr>
                  <a:buSzPct val="60000"/>
                  <a:buFont typeface="Wingdings" panose="05000000000000000000" pitchFamily="2" charset="2"/>
                  <a:buChar char="u"/>
                </a:pPr>
                <a:endParaRPr sz="2600" b="1" dirty="0"/>
              </a:p>
              <a:p>
                <a:pPr marL="584200" indent="-571500">
                  <a:lnSpc>
                    <a:spcPct val="100000"/>
                  </a:lnSpc>
                  <a:buClr>
                    <a:srgbClr val="00B050"/>
                  </a:buClr>
                  <a:buSzPct val="60000"/>
                  <a:buFont typeface="Wingdings" panose="05000000000000000000" pitchFamily="2" charset="2"/>
                  <a:buChar char="u"/>
                </a:pPr>
                <a:r>
                  <a:rPr lang="en-US" altLang="zh-CN" sz="2600" b="1" spc="-25" dirty="0">
                    <a:latin typeface="Calibri"/>
                    <a:cs typeface="Calibri"/>
                  </a:rPr>
                  <a:t>Is</a:t>
                </a:r>
                <a:r>
                  <a:rPr sz="2600" b="1" spc="0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the</a:t>
                </a:r>
                <a:r>
                  <a:rPr sz="2600" b="1" spc="10" dirty="0"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pc="-30" dirty="0" smtClean="0">
                        <a:latin typeface="Cambria Math" panose="02040503050406030204" pitchFamily="18" charset="0"/>
                        <a:cs typeface="Cambria Math"/>
                      </a:rPr>
                      <m:t>𝒇</m:t>
                    </m:r>
                  </m:oMath>
                </a14:m>
                <a:r>
                  <a:rPr sz="2600" b="1" spc="-20" dirty="0">
                    <a:latin typeface="Cambria Math"/>
                    <a:cs typeface="Cambria Math"/>
                  </a:rPr>
                  <a:t>(𝑇)</a:t>
                </a:r>
                <a:r>
                  <a:rPr sz="2600" b="1" spc="-15" dirty="0">
                    <a:latin typeface="Calibri"/>
                    <a:cs typeface="Calibri"/>
                  </a:rPr>
                  <a:t>-b</a:t>
                </a:r>
                <a:r>
                  <a:rPr sz="2600" b="1" spc="-80" dirty="0">
                    <a:latin typeface="Calibri"/>
                    <a:cs typeface="Calibri"/>
                  </a:rPr>
                  <a:t>r</a:t>
                </a:r>
                <a:r>
                  <a:rPr sz="2600" b="1" spc="-15" dirty="0">
                    <a:latin typeface="Calibri"/>
                    <a:cs typeface="Calibri"/>
                  </a:rPr>
                  <a:t>ane</a:t>
                </a:r>
                <a:r>
                  <a:rPr sz="2600" b="1" spc="25" dirty="0">
                    <a:latin typeface="Calibri"/>
                    <a:cs typeface="Calibri"/>
                  </a:rPr>
                  <a:t> </a:t>
                </a:r>
                <a:r>
                  <a:rPr sz="2600" b="1" spc="-65" dirty="0">
                    <a:latin typeface="Calibri"/>
                    <a:cs typeface="Calibri"/>
                  </a:rPr>
                  <a:t>s</a:t>
                </a:r>
                <a:r>
                  <a:rPr sz="2600" b="1" spc="-45" dirty="0">
                    <a:latin typeface="Calibri"/>
                    <a:cs typeface="Calibri"/>
                  </a:rPr>
                  <a:t>y</a:t>
                </a:r>
                <a:r>
                  <a:rPr sz="2600" b="1" spc="-50" dirty="0">
                    <a:latin typeface="Calibri"/>
                    <a:cs typeface="Calibri"/>
                  </a:rPr>
                  <a:t>s</a:t>
                </a:r>
                <a:r>
                  <a:rPr sz="2600" b="1" spc="-35" dirty="0">
                    <a:latin typeface="Calibri"/>
                    <a:cs typeface="Calibri"/>
                  </a:rPr>
                  <a:t>t</a:t>
                </a:r>
                <a:r>
                  <a:rPr sz="2600" b="1" spc="-20" dirty="0">
                    <a:latin typeface="Calibri"/>
                    <a:cs typeface="Calibri"/>
                  </a:rPr>
                  <a:t>em</a:t>
                </a:r>
                <a:r>
                  <a:rPr sz="2600" b="1" spc="25" dirty="0">
                    <a:latin typeface="Calibri"/>
                    <a:cs typeface="Calibri"/>
                  </a:rPr>
                  <a:t> </a:t>
                </a:r>
                <a:r>
                  <a:rPr sz="2600" b="1" spc="-55" dirty="0">
                    <a:solidFill>
                      <a:srgbClr val="0000FF"/>
                    </a:solidFill>
                    <a:latin typeface="Calibri"/>
                    <a:cs typeface="Calibri"/>
                  </a:rPr>
                  <a:t>s</a:t>
                </a:r>
                <a:r>
                  <a:rPr sz="2600" b="1" spc="-50" dirty="0">
                    <a:solidFill>
                      <a:srgbClr val="0000FF"/>
                    </a:solidFill>
                    <a:latin typeface="Calibri"/>
                    <a:cs typeface="Calibri"/>
                  </a:rPr>
                  <a:t>t</a:t>
                </a:r>
                <a:r>
                  <a:rPr sz="2600" b="1" spc="-15" dirty="0">
                    <a:solidFill>
                      <a:srgbClr val="0000FF"/>
                    </a:solidFill>
                    <a:latin typeface="Calibri"/>
                    <a:cs typeface="Calibri"/>
                  </a:rPr>
                  <a:t>abl</a:t>
                </a:r>
                <a:r>
                  <a:rPr sz="2600" b="1" spc="-20" dirty="0">
                    <a:solidFill>
                      <a:srgbClr val="0000FF"/>
                    </a:solidFill>
                    <a:latin typeface="Calibri"/>
                    <a:cs typeface="Calibri"/>
                  </a:rPr>
                  <a:t>e</a:t>
                </a:r>
                <a:r>
                  <a:rPr sz="2600" b="1" spc="-15" dirty="0">
                    <a:latin typeface="Calibri"/>
                    <a:cs typeface="Calibri"/>
                  </a:rPr>
                  <a:t>?</a:t>
                </a:r>
                <a:endParaRPr sz="2600" b="1" dirty="0">
                  <a:latin typeface="Calibri"/>
                  <a:cs typeface="Calibri"/>
                </a:endParaRPr>
              </a:p>
              <a:p>
                <a:pPr marL="571500" indent="-571500">
                  <a:lnSpc>
                    <a:spcPts val="1000"/>
                  </a:lnSpc>
                  <a:buClr>
                    <a:srgbClr val="00B050"/>
                  </a:buClr>
                  <a:buSzPct val="60000"/>
                  <a:buFont typeface="Wingdings" panose="05000000000000000000" pitchFamily="2" charset="2"/>
                  <a:buChar char="u"/>
                </a:pPr>
                <a:endParaRPr sz="2600" b="1" dirty="0"/>
              </a:p>
              <a:p>
                <a:pPr marL="571500" indent="-571500">
                  <a:lnSpc>
                    <a:spcPts val="1300"/>
                  </a:lnSpc>
                  <a:spcBef>
                    <a:spcPts val="47"/>
                  </a:spcBef>
                  <a:buClr>
                    <a:srgbClr val="00B050"/>
                  </a:buClr>
                  <a:buSzPct val="60000"/>
                  <a:buFont typeface="Wingdings" panose="05000000000000000000" pitchFamily="2" charset="2"/>
                  <a:buChar char="u"/>
                </a:pPr>
                <a:endParaRPr sz="2600" b="1" dirty="0"/>
              </a:p>
              <a:p>
                <a:pPr marL="584200" indent="-571500">
                  <a:lnSpc>
                    <a:spcPct val="100000"/>
                  </a:lnSpc>
                  <a:buClr>
                    <a:srgbClr val="00B050"/>
                  </a:buClr>
                  <a:buSzPct val="60000"/>
                  <a:buFont typeface="Wingdings" panose="05000000000000000000" pitchFamily="2" charset="2"/>
                  <a:buChar char="u"/>
                </a:pPr>
                <a:r>
                  <a:rPr sz="2600" b="1" spc="-15" dirty="0">
                    <a:latin typeface="Calibri"/>
                    <a:cs typeface="Calibri"/>
                  </a:rPr>
                  <a:t>Can</a:t>
                </a:r>
                <a:r>
                  <a:rPr sz="2600" b="1" spc="-5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g</a:t>
                </a:r>
                <a:r>
                  <a:rPr sz="2600" b="1" spc="-70" dirty="0">
                    <a:latin typeface="Calibri"/>
                    <a:cs typeface="Calibri"/>
                  </a:rPr>
                  <a:t>r</a:t>
                </a:r>
                <a:r>
                  <a:rPr sz="2600" b="1" spc="-60" dirty="0">
                    <a:latin typeface="Calibri"/>
                    <a:cs typeface="Calibri"/>
                  </a:rPr>
                  <a:t>a</a:t>
                </a:r>
                <a:r>
                  <a:rPr sz="2600" b="1" spc="-15" dirty="0">
                    <a:latin typeface="Calibri"/>
                    <a:cs typeface="Calibri"/>
                  </a:rPr>
                  <a:t>v</a:t>
                </a:r>
                <a:r>
                  <a:rPr sz="2600" b="1" spc="-20" dirty="0">
                    <a:latin typeface="Calibri"/>
                    <a:cs typeface="Calibri"/>
                  </a:rPr>
                  <a:t>i</a:t>
                </a:r>
                <a:r>
                  <a:rPr sz="2600" b="1" spc="-35" dirty="0">
                    <a:latin typeface="Calibri"/>
                    <a:cs typeface="Calibri"/>
                  </a:rPr>
                  <a:t>t</a:t>
                </a:r>
                <a:r>
                  <a:rPr sz="2600" b="1" spc="-15" dirty="0">
                    <a:latin typeface="Calibri"/>
                    <a:cs typeface="Calibri"/>
                  </a:rPr>
                  <a:t>on</a:t>
                </a:r>
                <a:r>
                  <a:rPr sz="2600" b="1" spc="5" dirty="0">
                    <a:latin typeface="Calibri"/>
                    <a:cs typeface="Calibri"/>
                  </a:rPr>
                  <a:t> </a:t>
                </a:r>
                <a:r>
                  <a:rPr sz="2600" b="1" spc="-80" dirty="0">
                    <a:latin typeface="Calibri"/>
                    <a:cs typeface="Calibri"/>
                  </a:rPr>
                  <a:t>z</a:t>
                </a:r>
                <a:r>
                  <a:rPr sz="2600" b="1" spc="-15" dirty="0">
                    <a:latin typeface="Calibri"/>
                    <a:cs typeface="Calibri"/>
                  </a:rPr>
                  <a:t>e</a:t>
                </a:r>
                <a:r>
                  <a:rPr sz="2600" b="1" spc="-65" dirty="0">
                    <a:latin typeface="Calibri"/>
                    <a:cs typeface="Calibri"/>
                  </a:rPr>
                  <a:t>r</a:t>
                </a:r>
                <a:r>
                  <a:rPr sz="2600" b="1" spc="-15" dirty="0">
                    <a:latin typeface="Calibri"/>
                    <a:cs typeface="Calibri"/>
                  </a:rPr>
                  <a:t>o</a:t>
                </a:r>
                <a:r>
                  <a:rPr sz="2600" b="1" spc="-5" dirty="0">
                    <a:latin typeface="Calibri"/>
                    <a:cs typeface="Calibri"/>
                  </a:rPr>
                  <a:t> </a:t>
                </a:r>
                <a:r>
                  <a:rPr sz="2600" b="1" spc="-20" dirty="0">
                    <a:latin typeface="Calibri"/>
                    <a:cs typeface="Calibri"/>
                  </a:rPr>
                  <a:t>mo</a:t>
                </a:r>
                <a:r>
                  <a:rPr sz="2600" b="1" spc="-25" dirty="0">
                    <a:latin typeface="Calibri"/>
                    <a:cs typeface="Calibri"/>
                  </a:rPr>
                  <a:t>d</a:t>
                </a:r>
                <a:r>
                  <a:rPr sz="2600" b="1" spc="-15" dirty="0">
                    <a:latin typeface="Calibri"/>
                    <a:cs typeface="Calibri"/>
                  </a:rPr>
                  <a:t>e</a:t>
                </a:r>
                <a:r>
                  <a:rPr lang="en-US" altLang="zh-CN" sz="2600" b="1" spc="-15" dirty="0">
                    <a:cs typeface="Calibri"/>
                  </a:rPr>
                  <a:t> (massless graviton)</a:t>
                </a:r>
                <a:r>
                  <a:rPr sz="2600" b="1" spc="25" dirty="0">
                    <a:latin typeface="Calibri"/>
                    <a:cs typeface="Calibri"/>
                  </a:rPr>
                  <a:t> </a:t>
                </a:r>
                <a:r>
                  <a:rPr lang="en-US" altLang="zh-CN" sz="2600" b="1" spc="25" dirty="0">
                    <a:latin typeface="Calibri"/>
                    <a:cs typeface="Calibri"/>
                  </a:rPr>
                  <a:t>be </a:t>
                </a:r>
                <a:r>
                  <a:rPr sz="2600" b="1" spc="-15" dirty="0">
                    <a:solidFill>
                      <a:srgbClr val="0000FF"/>
                    </a:solidFill>
                    <a:latin typeface="Calibri"/>
                    <a:cs typeface="Calibri"/>
                  </a:rPr>
                  <a:t>lo</a:t>
                </a:r>
                <a:r>
                  <a:rPr sz="2600" b="1" spc="-40" dirty="0">
                    <a:solidFill>
                      <a:srgbClr val="0000FF"/>
                    </a:solidFill>
                    <a:latin typeface="Calibri"/>
                    <a:cs typeface="Calibri"/>
                  </a:rPr>
                  <a:t>c</a:t>
                </a:r>
                <a:r>
                  <a:rPr sz="26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al</a:t>
                </a:r>
                <a:r>
                  <a:rPr sz="2600" b="1" spc="-20" dirty="0">
                    <a:solidFill>
                      <a:srgbClr val="0000FF"/>
                    </a:solidFill>
                    <a:latin typeface="Calibri"/>
                    <a:cs typeface="Calibri"/>
                  </a:rPr>
                  <a:t>i</a:t>
                </a:r>
                <a:r>
                  <a:rPr sz="2600" b="1" spc="-80" dirty="0">
                    <a:solidFill>
                      <a:srgbClr val="0000FF"/>
                    </a:solidFill>
                    <a:latin typeface="Calibri"/>
                    <a:cs typeface="Calibri"/>
                  </a:rPr>
                  <a:t>z</a:t>
                </a:r>
                <a:r>
                  <a:rPr sz="2600" b="1" spc="-15" dirty="0">
                    <a:solidFill>
                      <a:srgbClr val="0000FF"/>
                    </a:solidFill>
                    <a:latin typeface="Calibri"/>
                    <a:cs typeface="Calibri"/>
                  </a:rPr>
                  <a:t>ed</a:t>
                </a:r>
                <a:r>
                  <a:rPr sz="26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on</a:t>
                </a:r>
                <a:r>
                  <a:rPr sz="2600" b="1" spc="5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the</a:t>
                </a:r>
                <a:r>
                  <a:rPr sz="2600" b="1" spc="10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b</a:t>
                </a:r>
                <a:r>
                  <a:rPr sz="2600" b="1" spc="-80" dirty="0">
                    <a:latin typeface="Calibri"/>
                    <a:cs typeface="Calibri"/>
                  </a:rPr>
                  <a:t>r</a:t>
                </a:r>
                <a:r>
                  <a:rPr sz="2600" b="1" spc="-15" dirty="0">
                    <a:latin typeface="Calibri"/>
                    <a:cs typeface="Calibri"/>
                  </a:rPr>
                  <a:t>ane?</a:t>
                </a:r>
                <a:r>
                  <a:rPr lang="en-US" altLang="zh-CN" sz="2600" b="1" spc="-15" dirty="0">
                    <a:latin typeface="Calibri"/>
                    <a:cs typeface="Calibri"/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600" b="1" dirty="0"/>
                  <a:t>Recover GR (Newtonian potential) on brane</a:t>
                </a:r>
                <a:endParaRPr sz="2600" b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097E1607-164D-4081-A967-3428C24A6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523999"/>
                <a:ext cx="8000999" cy="4728859"/>
              </a:xfrm>
              <a:prstGeom prst="rect">
                <a:avLst/>
              </a:prstGeom>
              <a:blipFill>
                <a:blip r:embed="rId2"/>
                <a:stretch>
                  <a:fillRect l="-1904" t="-2191" r="-1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id="{CDF0125B-B1F0-4558-AE4B-879FB1A19022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C9925148-5D35-4155-9C9E-3B28E666749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14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17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37D84BD-9ECE-47E7-8019-7EE33E686120}"/>
              </a:ext>
            </a:extLst>
          </p:cNvPr>
          <p:cNvSpPr txBox="1">
            <a:spLocks/>
          </p:cNvSpPr>
          <p:nvPr/>
        </p:nvSpPr>
        <p:spPr>
          <a:xfrm>
            <a:off x="945108" y="787972"/>
            <a:ext cx="7400950" cy="6348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4000" b="1" spc="-25" dirty="0">
                <a:latin typeface="Calibri"/>
                <a:cs typeface="Calibri"/>
              </a:rPr>
              <a:t>C</a:t>
            </a:r>
            <a:r>
              <a:rPr lang="en-US" sz="4000" b="1" spc="-20" dirty="0">
                <a:latin typeface="Calibri"/>
                <a:cs typeface="Calibri"/>
              </a:rPr>
              <a:t>o</a:t>
            </a:r>
            <a:r>
              <a:rPr lang="en-US" sz="4000" b="1" spc="-60" dirty="0">
                <a:latin typeface="Calibri"/>
                <a:cs typeface="Calibri"/>
              </a:rPr>
              <a:t>nt</a:t>
            </a:r>
            <a:r>
              <a:rPr lang="en-US" sz="4000" b="1" spc="-20" dirty="0">
                <a:latin typeface="Calibri"/>
                <a:cs typeface="Calibri"/>
              </a:rPr>
              <a:t>e</a:t>
            </a:r>
            <a:r>
              <a:rPr lang="en-US" sz="4000" b="1" spc="-60" dirty="0">
                <a:latin typeface="Calibri"/>
                <a:cs typeface="Calibri"/>
              </a:rPr>
              <a:t>n</a:t>
            </a:r>
            <a:r>
              <a:rPr lang="en-US" sz="4000" b="1" spc="-15" dirty="0">
                <a:latin typeface="Calibri"/>
                <a:cs typeface="Calibri"/>
              </a:rPr>
              <a:t>ts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39282D10-29B1-405D-892B-46DD3E824DB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15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023450A-9DC5-4147-A99F-AF4830AE23E9}"/>
              </a:ext>
            </a:extLst>
          </p:cNvPr>
          <p:cNvSpPr txBox="1"/>
          <p:nvPr/>
        </p:nvSpPr>
        <p:spPr>
          <a:xfrm>
            <a:off x="871524" y="2000250"/>
            <a:ext cx="7371410" cy="3486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sz="3200" b="1" dirty="0">
                <a:latin typeface="Calibri"/>
                <a:cs typeface="Calibri"/>
              </a:rPr>
              <a:t>1.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0" dirty="0">
                <a:latin typeface="Calibri"/>
                <a:cs typeface="Calibri"/>
              </a:rPr>
              <a:t>t</a:t>
            </a: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oduct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on</a:t>
            </a:r>
            <a:endParaRPr sz="1400" b="1" dirty="0"/>
          </a:p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lang="fr-FR" altLang="zh-CN" sz="3200" b="1" dirty="0">
                <a:solidFill>
                  <a:srgbClr val="FF0000"/>
                </a:solidFill>
                <a:cs typeface="Calibri"/>
              </a:rPr>
              <a:t>2. f(T) brane solutions</a:t>
            </a:r>
            <a:endParaRPr sz="1400" b="1" dirty="0">
              <a:solidFill>
                <a:srgbClr val="FF0000"/>
              </a:solidFill>
            </a:endParaRPr>
          </a:p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sz="3200" b="1" dirty="0">
                <a:latin typeface="Calibri"/>
                <a:cs typeface="Calibri"/>
              </a:rPr>
              <a:t>3.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-40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abi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0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y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and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lo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spc="0" dirty="0">
                <a:latin typeface="Calibri"/>
                <a:cs typeface="Calibri"/>
              </a:rPr>
              <a:t>ali</a:t>
            </a:r>
            <a:r>
              <a:rPr sz="3200" b="1" spc="-60" dirty="0">
                <a:latin typeface="Calibri"/>
                <a:cs typeface="Calibri"/>
              </a:rPr>
              <a:t>z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on</a:t>
            </a:r>
            <a:endParaRPr sz="1400" b="1" dirty="0"/>
          </a:p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sz="3200" b="1" dirty="0">
                <a:latin typeface="Calibri"/>
                <a:cs typeface="Calibri"/>
              </a:rPr>
              <a:t>4.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Summary</a:t>
            </a:r>
            <a:endParaRPr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46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2133600"/>
            <a:ext cx="5282997" cy="1103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"/>
              </a:spcBef>
            </a:pPr>
            <a:endParaRPr sz="1200" b="1" dirty="0"/>
          </a:p>
          <a:p>
            <a:pPr marL="12700">
              <a:lnSpc>
                <a:spcPct val="100000"/>
              </a:lnSpc>
            </a:pPr>
            <a:r>
              <a:rPr lang="en-US" altLang="zh-CN" sz="2800" b="1" spc="-15" dirty="0">
                <a:latin typeface="Calibri"/>
                <a:cs typeface="Calibri"/>
              </a:rPr>
              <a:t>The a</a:t>
            </a:r>
            <a:r>
              <a:rPr sz="2800" b="1" spc="-15" dirty="0">
                <a:latin typeface="Calibri"/>
                <a:cs typeface="Calibri"/>
              </a:rPr>
              <a:t>ction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lang="en-US" sz="2800" b="1" spc="15" dirty="0">
                <a:latin typeface="Calibri"/>
                <a:cs typeface="Calibri"/>
              </a:rPr>
              <a:t>of f(T) theory is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3811878"/>
            <a:ext cx="7715198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800" b="1" spc="-2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he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lang="en-US" altLang="zh-CN" sz="2800" b="1" spc="-15" dirty="0">
                <a:latin typeface="Calibri"/>
                <a:cs typeface="Calibri"/>
              </a:rPr>
              <a:t> we first consider a </a:t>
            </a:r>
            <a:r>
              <a:rPr lang="en-US" altLang="zh-CN" sz="2800" b="1" dirty="0"/>
              <a:t>canonical scalar field</a:t>
            </a:r>
            <a:endParaRPr lang="zh-CN" altLang="en-US" sz="2800" b="1" dirty="0"/>
          </a:p>
        </p:txBody>
      </p:sp>
      <p:sp>
        <p:nvSpPr>
          <p:cNvPr id="5" name="object 5"/>
          <p:cNvSpPr/>
          <p:nvPr/>
        </p:nvSpPr>
        <p:spPr>
          <a:xfrm>
            <a:off x="2427733" y="2840468"/>
            <a:ext cx="4963667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7138" y="5619608"/>
            <a:ext cx="4497324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/>
              <p:cNvSpPr txBox="1"/>
              <p:nvPr/>
            </p:nvSpPr>
            <p:spPr>
              <a:xfrm>
                <a:off x="2362200" y="4322296"/>
                <a:ext cx="4274186" cy="72797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 [−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𝜕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𝑀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𝜙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𝜕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𝑀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𝜙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𝑉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𝜙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Cambria Math"/>
                    <a:cs typeface="Cambria Math"/>
                  </a:rPr>
                  <a:t>]</a:t>
                </a:r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322296"/>
                <a:ext cx="4274186" cy="727972"/>
              </a:xfrm>
              <a:prstGeom prst="rect">
                <a:avLst/>
              </a:prstGeom>
              <a:blipFill>
                <a:blip r:embed="rId4"/>
                <a:stretch>
                  <a:fillRect t="-3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8"/>
          <p:cNvSpPr txBox="1"/>
          <p:nvPr/>
        </p:nvSpPr>
        <p:spPr>
          <a:xfrm>
            <a:off x="4207002" y="564310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u="heavy" dirty="0">
                <a:latin typeface="Cambria Math"/>
                <a:cs typeface="Cambria Math"/>
              </a:rPr>
              <a:t> </a:t>
            </a:r>
            <a:r>
              <a:rPr sz="1800" u="heavy" spc="-10" dirty="0">
                <a:latin typeface="Cambria Math"/>
                <a:cs typeface="Cambria Math"/>
              </a:rPr>
              <a:t> 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2B48DABB-5A13-4786-BECE-E5E2E12454E8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A2C91231-9A10-4680-947E-362E1856F5A6}"/>
              </a:ext>
            </a:extLst>
          </p:cNvPr>
          <p:cNvSpPr txBox="1"/>
          <p:nvPr/>
        </p:nvSpPr>
        <p:spPr>
          <a:xfrm>
            <a:off x="914400" y="5046601"/>
            <a:ext cx="71628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800" b="1" spc="-20" dirty="0">
                <a:latin typeface="Calibri"/>
                <a:cs typeface="Calibri"/>
              </a:rPr>
              <a:t>The metric is assumed as</a:t>
            </a:r>
            <a:endParaRPr lang="zh-CN" altLang="en-US" sz="2800" b="1"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600B7ECE-2364-4D83-B57F-AF74C80365BB}"/>
              </a:ext>
            </a:extLst>
          </p:cNvPr>
          <p:cNvSpPr txBox="1"/>
          <p:nvPr/>
        </p:nvSpPr>
        <p:spPr>
          <a:xfrm>
            <a:off x="914401" y="1524000"/>
            <a:ext cx="7467599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7205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odel 1</a:t>
            </a:r>
            <a:r>
              <a:rPr lang="en-US" sz="2800" b="1" spc="-15" dirty="0">
                <a:solidFill>
                  <a:srgbClr val="0000FF"/>
                </a:solidFill>
                <a:latin typeface="Calibri"/>
                <a:cs typeface="Calibri"/>
              </a:rPr>
              <a:t>—canonical scalar field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15" dirty="0">
                <a:solidFill>
                  <a:srgbClr val="C00000"/>
                </a:solidFill>
                <a:latin typeface="Calibri"/>
                <a:cs typeface="Calibri"/>
              </a:rPr>
              <a:t>[2]</a:t>
            </a:r>
            <a:endParaRPr sz="26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E2176054-A1F3-4BF8-8F2F-79C8F5D24B7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16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24DE644-DC4B-4D9B-87D0-1A170B0C1FF5}"/>
              </a:ext>
            </a:extLst>
          </p:cNvPr>
          <p:cNvSpPr/>
          <p:nvPr/>
        </p:nvSpPr>
        <p:spPr>
          <a:xfrm>
            <a:off x="856286" y="6260068"/>
            <a:ext cx="653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[2] J. Yang, Y. L. Li, Y. </a:t>
            </a:r>
            <a:r>
              <a:rPr lang="en-US" altLang="zh-CN" dirty="0" err="1">
                <a:solidFill>
                  <a:srgbClr val="C00000"/>
                </a:solidFill>
              </a:rPr>
              <a:t>Zhong</a:t>
            </a:r>
            <a:r>
              <a:rPr lang="en-US" altLang="zh-CN" dirty="0">
                <a:solidFill>
                  <a:srgbClr val="C00000"/>
                </a:solidFill>
              </a:rPr>
              <a:t>, and Y. Li, PRD 85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(2012) 084033.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1524" y="1752600"/>
            <a:ext cx="4995876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D</a:t>
            </a:r>
            <a:r>
              <a:rPr sz="2800" b="1" spc="-30" dirty="0">
                <a:latin typeface="Calibri"/>
                <a:cs typeface="Calibri"/>
              </a:rPr>
              <a:t>y</a:t>
            </a:r>
            <a:r>
              <a:rPr sz="2800" b="1" spc="-15" dirty="0">
                <a:latin typeface="Calibri"/>
                <a:cs typeface="Calibri"/>
              </a:rPr>
              <a:t>nami</a:t>
            </a:r>
            <a:r>
              <a:rPr sz="2800" b="1" spc="-45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equ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s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1396" y="2368169"/>
            <a:ext cx="3651504" cy="707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155" y="3104261"/>
            <a:ext cx="7095744" cy="781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4879" y="3809873"/>
            <a:ext cx="2197607" cy="722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0"/>
              <p:cNvSpPr txBox="1"/>
              <p:nvPr/>
            </p:nvSpPr>
            <p:spPr>
              <a:xfrm>
                <a:off x="867155" y="4528287"/>
                <a:ext cx="7762443" cy="131064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Se</a:t>
                </a:r>
                <a:r>
                  <a:rPr lang="en-US" sz="2800" b="1" spc="-35" dirty="0">
                    <a:solidFill>
                      <a:srgbClr val="FF0000"/>
                    </a:solidFill>
                    <a:latin typeface="Calibri"/>
                    <a:cs typeface="Calibri"/>
                  </a:rPr>
                  <a:t>c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on</a:t>
                </a:r>
                <a:r>
                  <a:rPr lang="en-US" sz="2800" b="1" spc="-25" dirty="0">
                    <a:solidFill>
                      <a:srgbClr val="FF0000"/>
                    </a:solidFill>
                    <a:latin typeface="Calibri"/>
                    <a:cs typeface="Calibri"/>
                  </a:rPr>
                  <a:t>d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-o</a:t>
                </a:r>
                <a:r>
                  <a:rPr lang="en-US" sz="2800" b="1" spc="-50" dirty="0">
                    <a:solidFill>
                      <a:srgbClr val="FF0000"/>
                    </a:solidFill>
                    <a:latin typeface="Calibri"/>
                    <a:cs typeface="Calibri"/>
                  </a:rPr>
                  <a:t>r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der</a:t>
                </a:r>
                <a:r>
                  <a:rPr lang="en-US" sz="2800" b="1" spc="2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equ</a:t>
                </a:r>
                <a:r>
                  <a:rPr lang="en-US" sz="2800" b="1" spc="-45" dirty="0">
                    <a:solidFill>
                      <a:srgbClr val="FF0000"/>
                    </a:solidFill>
                    <a:latin typeface="Calibri"/>
                    <a:cs typeface="Calibri"/>
                  </a:rPr>
                  <a:t>a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tio</a:t>
                </a:r>
                <a:r>
                  <a:rPr lang="en-US" sz="2800" b="1" spc="-25" dirty="0">
                    <a:solidFill>
                      <a:srgbClr val="FF0000"/>
                    </a:solidFill>
                    <a:latin typeface="Calibri"/>
                    <a:cs typeface="Calibri"/>
                  </a:rPr>
                  <a:t>n</a:t>
                </a:r>
                <a:r>
                  <a:rPr lang="en-US" sz="2800" b="1" spc="-10" dirty="0">
                    <a:solidFill>
                      <a:srgbClr val="FF0000"/>
                    </a:solidFill>
                    <a:latin typeface="Calibri"/>
                    <a:cs typeface="Calibri"/>
                  </a:rPr>
                  <a:t>s!</a:t>
                </a:r>
                <a:endParaRPr lang="en-US" sz="2800" b="1" dirty="0">
                  <a:latin typeface="Calibri"/>
                  <a:cs typeface="Calibr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0"/>
                  </a:spcBef>
                </a:pPr>
                <a:r>
                  <a:rPr lang="en-US" sz="2800" b="1" spc="-135" dirty="0">
                    <a:latin typeface="Calibri"/>
                    <a:cs typeface="Calibri"/>
                  </a:rPr>
                  <a:t>W</a:t>
                </a:r>
                <a:r>
                  <a:rPr lang="en-US" sz="2800" b="1" spc="-15" dirty="0">
                    <a:latin typeface="Calibri"/>
                    <a:cs typeface="Calibri"/>
                  </a:rPr>
                  <a:t>e need</a:t>
                </a:r>
                <a:r>
                  <a:rPr lang="en-US" sz="2800" b="1" spc="15" dirty="0">
                    <a:latin typeface="Calibri"/>
                    <a:cs typeface="Calibri"/>
                  </a:rPr>
                  <a:t> </a:t>
                </a:r>
                <a:r>
                  <a:rPr lang="en-US" sz="2800" b="1" spc="-35" dirty="0">
                    <a:latin typeface="Calibri"/>
                    <a:cs typeface="Calibri"/>
                  </a:rPr>
                  <a:t>t</a:t>
                </a:r>
                <a:r>
                  <a:rPr lang="en-US" sz="2800" b="1" spc="-15" dirty="0">
                    <a:latin typeface="Calibri"/>
                    <a:cs typeface="Calibri"/>
                  </a:rPr>
                  <a:t>o</a:t>
                </a:r>
                <a:r>
                  <a:rPr lang="en-US" sz="2800" b="1" spc="-5" dirty="0"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latin typeface="Calibri"/>
                    <a:cs typeface="Calibri"/>
                  </a:rPr>
                  <a:t>sol</a:t>
                </a:r>
                <a:r>
                  <a:rPr lang="en-US" sz="2800" b="1" spc="-45" dirty="0">
                    <a:latin typeface="Calibri"/>
                    <a:cs typeface="Calibri"/>
                  </a:rPr>
                  <a:t>v</a:t>
                </a:r>
                <a:r>
                  <a:rPr lang="en-US" sz="2800" b="1" spc="-15" dirty="0">
                    <a:latin typeface="Calibri"/>
                    <a:cs typeface="Calibri"/>
                  </a:rPr>
                  <a:t>e </a:t>
                </a:r>
                <a14:m>
                  <m:oMath xmlns:m="http://schemas.openxmlformats.org/officeDocument/2006/math">
                    <m:r>
                      <a:rPr lang="zh-CN" altLang="en-US" sz="2800" b="1" i="1" spc="-15" smtClean="0">
                        <a:latin typeface="Cambria Math" panose="02040503050406030204" pitchFamily="18" charset="0"/>
                        <a:cs typeface="Calibri"/>
                      </a:rPr>
                      <m:t>𝑨</m:t>
                    </m:r>
                    <m:d>
                      <m:dPr>
                        <m:ctrlPr>
                          <a:rPr lang="en-US" altLang="zh-CN" sz="2800" b="1" i="1" spc="-15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altLang="zh-CN" sz="2800" b="1" i="1" spc="-15" smtClean="0">
                            <a:latin typeface="Cambria Math" panose="02040503050406030204" pitchFamily="18" charset="0"/>
                            <a:cs typeface="Calibri"/>
                          </a:rPr>
                          <m:t>𝒚</m:t>
                        </m:r>
                      </m:e>
                    </m:d>
                    <m:r>
                      <a:rPr lang="en-US" altLang="zh-CN" sz="2800" b="1" i="1" spc="-15" smtClean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altLang="zh-CN" sz="2800" b="1" i="1" spc="-15" smtClean="0">
                        <a:latin typeface="Cambria Math" panose="02040503050406030204" pitchFamily="18" charset="0"/>
                        <a:cs typeface="Calibri"/>
                      </a:rPr>
                      <m:t>𝝓</m:t>
                    </m:r>
                    <m:r>
                      <a:rPr lang="en-US" altLang="zh-CN" sz="2800" b="1" i="1" spc="-15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altLang="zh-CN" sz="2800" b="1" i="1" spc="-15" smtClean="0">
                        <a:latin typeface="Cambria Math" panose="02040503050406030204" pitchFamily="18" charset="0"/>
                        <a:cs typeface="Calibri"/>
                      </a:rPr>
                      <m:t>𝒚</m:t>
                    </m:r>
                    <m:r>
                      <a:rPr lang="en-US" altLang="zh-CN" sz="2800" b="1" i="1" spc="-15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800" b="1" spc="10" dirty="0">
                    <a:latin typeface="Calibri"/>
                    <a:cs typeface="Calibri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b="1" i="1" spc="10" smtClean="0">
                        <a:latin typeface="Cambria Math" panose="02040503050406030204" pitchFamily="18" charset="0"/>
                        <a:cs typeface="Calibri"/>
                      </a:rPr>
                      <m:t>𝑽</m:t>
                    </m:r>
                    <m:d>
                      <m:dPr>
                        <m:ctrlPr>
                          <a:rPr lang="en-US" sz="2800" b="1" i="1" spc="1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800" b="1" i="1" spc="10" smtClean="0">
                            <a:latin typeface="Cambria Math" panose="02040503050406030204" pitchFamily="18" charset="0"/>
                            <a:cs typeface="Calibri"/>
                          </a:rPr>
                          <m:t>𝝓</m:t>
                        </m:r>
                      </m:e>
                    </m:d>
                    <m:r>
                      <a:rPr lang="en-US" sz="2800" b="1" i="1" spc="10" smtClean="0">
                        <a:latin typeface="Cambria Math" panose="02040503050406030204" pitchFamily="18" charset="0"/>
                        <a:cs typeface="Calibri"/>
                      </a:rPr>
                      <m:t>.</m:t>
                    </m:r>
                  </m:oMath>
                </a14:m>
                <a:r>
                  <a:rPr lang="en-US" sz="2800" b="1" spc="10" dirty="0">
                    <a:latin typeface="Calibri"/>
                    <a:cs typeface="Calibri"/>
                  </a:rPr>
                  <a:t>  </a:t>
                </a:r>
                <a:r>
                  <a:rPr lang="en-US" sz="2800" b="1" dirty="0">
                    <a:latin typeface="Calibri"/>
                    <a:cs typeface="Calibri"/>
                  </a:rPr>
                  <a:t>On</a:t>
                </a:r>
                <a:r>
                  <a:rPr lang="en-US" sz="2800" b="1" spc="-15" dirty="0">
                    <a:latin typeface="Calibri"/>
                    <a:cs typeface="Calibri"/>
                  </a:rPr>
                  <a:t>ly</a:t>
                </a:r>
                <a:r>
                  <a:rPr lang="en-US" sz="2800" b="1" spc="15" dirty="0">
                    <a:latin typeface="Calibri"/>
                    <a:cs typeface="Calibri"/>
                  </a:rPr>
                  <a:t> </a:t>
                </a:r>
                <a:r>
                  <a:rPr lang="en-US" sz="2800" b="1" spc="-10" dirty="0">
                    <a:latin typeface="Calibri"/>
                    <a:cs typeface="Calibri"/>
                  </a:rPr>
                  <a:t>t</a:t>
                </a:r>
                <a:r>
                  <a:rPr lang="en-US" sz="2800" b="1" spc="-40" dirty="0">
                    <a:latin typeface="Calibri"/>
                    <a:cs typeface="Calibri"/>
                  </a:rPr>
                  <a:t>w</a:t>
                </a:r>
                <a:r>
                  <a:rPr lang="en-US" sz="2800" b="1" spc="0" dirty="0">
                    <a:latin typeface="Calibri"/>
                    <a:cs typeface="Calibri"/>
                  </a:rPr>
                  <a:t>o</a:t>
                </a:r>
                <a:r>
                  <a:rPr lang="en-US" sz="2800" b="1" spc="-5" dirty="0">
                    <a:latin typeface="Calibri"/>
                    <a:cs typeface="Calibri"/>
                  </a:rPr>
                  <a:t> </a:t>
                </a:r>
                <a:r>
                  <a:rPr lang="en-US" sz="2800" b="1" spc="-25" dirty="0">
                    <a:latin typeface="Calibri"/>
                    <a:cs typeface="Calibri"/>
                  </a:rPr>
                  <a:t>e</a:t>
                </a:r>
                <a:r>
                  <a:rPr lang="en-US" sz="2800" b="1" spc="0" dirty="0">
                    <a:latin typeface="Calibri"/>
                    <a:cs typeface="Calibri"/>
                  </a:rPr>
                  <a:t>q</a:t>
                </a:r>
                <a:r>
                  <a:rPr lang="en-US" sz="2800" b="1" spc="-15" dirty="0">
                    <a:latin typeface="Calibri"/>
                    <a:cs typeface="Calibri"/>
                  </a:rPr>
                  <a:t>u</a:t>
                </a:r>
                <a:r>
                  <a:rPr lang="en-US" sz="2800" b="1" spc="-35" dirty="0">
                    <a:latin typeface="Calibri"/>
                    <a:cs typeface="Calibri"/>
                  </a:rPr>
                  <a:t>a</a:t>
                </a:r>
                <a:r>
                  <a:rPr lang="en-US" sz="2800" b="1" spc="0" dirty="0">
                    <a:latin typeface="Calibri"/>
                    <a:cs typeface="Calibri"/>
                  </a:rPr>
                  <a:t>t</a:t>
                </a:r>
                <a:r>
                  <a:rPr lang="en-US" sz="2800" b="1" spc="-10" dirty="0">
                    <a:latin typeface="Calibri"/>
                    <a:cs typeface="Calibri"/>
                  </a:rPr>
                  <a:t>i</a:t>
                </a:r>
                <a:r>
                  <a:rPr lang="en-US" sz="2800" b="1" spc="0" dirty="0">
                    <a:latin typeface="Calibri"/>
                    <a:cs typeface="Calibri"/>
                  </a:rPr>
                  <a:t>ons</a:t>
                </a:r>
                <a:r>
                  <a:rPr lang="en-US" sz="2800" b="1" spc="25" dirty="0"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latin typeface="Calibri"/>
                    <a:cs typeface="Calibri"/>
                  </a:rPr>
                  <a:t>a</a:t>
                </a:r>
                <a:r>
                  <a:rPr lang="en-US" sz="2800" b="1" spc="-50" dirty="0">
                    <a:latin typeface="Calibri"/>
                    <a:cs typeface="Calibri"/>
                  </a:rPr>
                  <a:t>r</a:t>
                </a:r>
                <a:r>
                  <a:rPr lang="en-US" sz="2800" b="1" spc="-15" dirty="0">
                    <a:latin typeface="Calibri"/>
                    <a:cs typeface="Calibri"/>
                  </a:rPr>
                  <a:t>e </a:t>
                </a:r>
                <a:r>
                  <a:rPr lang="en-US" sz="2800" b="1" spc="0" dirty="0">
                    <a:latin typeface="Calibri"/>
                    <a:cs typeface="Calibri"/>
                  </a:rPr>
                  <a:t>i</a:t>
                </a:r>
                <a:r>
                  <a:rPr lang="en-US" sz="2800" b="1" spc="-15" dirty="0">
                    <a:latin typeface="Calibri"/>
                    <a:cs typeface="Calibri"/>
                  </a:rPr>
                  <a:t>nde</a:t>
                </a:r>
                <a:r>
                  <a:rPr lang="en-US" sz="2800" b="1" spc="-30" dirty="0">
                    <a:latin typeface="Calibri"/>
                    <a:cs typeface="Calibri"/>
                  </a:rPr>
                  <a:t>p</a:t>
                </a:r>
                <a:r>
                  <a:rPr lang="en-US" sz="2800" b="1" spc="-15" dirty="0">
                    <a:latin typeface="Calibri"/>
                    <a:cs typeface="Calibri"/>
                  </a:rPr>
                  <a:t>en</a:t>
                </a:r>
                <a:r>
                  <a:rPr lang="en-US" sz="2800" b="1" spc="-30" dirty="0">
                    <a:latin typeface="Calibri"/>
                    <a:cs typeface="Calibri"/>
                  </a:rPr>
                  <a:t>d</a:t>
                </a:r>
                <a:r>
                  <a:rPr lang="en-US" sz="2800" b="1" spc="-15" dirty="0">
                    <a:latin typeface="Calibri"/>
                    <a:cs typeface="Calibri"/>
                  </a:rPr>
                  <a:t>e</a:t>
                </a:r>
                <a:r>
                  <a:rPr lang="en-US" sz="2800" b="1" spc="-50" dirty="0">
                    <a:latin typeface="Calibri"/>
                    <a:cs typeface="Calibri"/>
                  </a:rPr>
                  <a:t>n</a:t>
                </a:r>
                <a:r>
                  <a:rPr lang="en-US" sz="2800" b="1" spc="0" dirty="0">
                    <a:latin typeface="Calibri"/>
                    <a:cs typeface="Calibri"/>
                  </a:rPr>
                  <a:t>t.</a:t>
                </a:r>
                <a:endParaRPr sz="2800" b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55" y="4528287"/>
                <a:ext cx="7762443" cy="1310640"/>
              </a:xfrm>
              <a:prstGeom prst="rect">
                <a:avLst/>
              </a:prstGeom>
              <a:blipFill>
                <a:blip r:embed="rId5"/>
                <a:stretch>
                  <a:fillRect l="-2590" t="-7907" b="-14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B84339F8-6D7F-448E-B399-E375DBF392A1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981200" y="2643264"/>
            <a:ext cx="5431536" cy="3093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6D95D25-FD4C-47D2-A998-6DBB2F3C2B4E}"/>
              </a:ext>
            </a:extLst>
          </p:cNvPr>
          <p:cNvGrpSpPr/>
          <p:nvPr/>
        </p:nvGrpSpPr>
        <p:grpSpPr>
          <a:xfrm>
            <a:off x="6629400" y="1417983"/>
            <a:ext cx="2002428" cy="1803145"/>
            <a:chOff x="6629400" y="1417983"/>
            <a:chExt cx="2002428" cy="180314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15C85A-5A44-4C0C-92BC-3143D40AB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400" y="1671065"/>
              <a:ext cx="1743243" cy="1340843"/>
            </a:xfrm>
            <a:prstGeom prst="rect">
              <a:avLst/>
            </a:prstGeom>
          </p:spPr>
        </p:pic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AB19D32-E88A-4461-859D-15F5C631354B}"/>
                </a:ext>
              </a:extLst>
            </p:cNvPr>
            <p:cNvSpPr/>
            <p:nvPr/>
          </p:nvSpPr>
          <p:spPr>
            <a:xfrm>
              <a:off x="6811960" y="2662916"/>
              <a:ext cx="1222674" cy="534322"/>
            </a:xfrm>
            <a:custGeom>
              <a:avLst/>
              <a:gdLst>
                <a:gd name="connsiteX0" fmla="*/ 0 w 2274073"/>
                <a:gd name="connsiteY0" fmla="*/ 556852 h 556852"/>
                <a:gd name="connsiteX1" fmla="*/ 811033 w 2274073"/>
                <a:gd name="connsiteY1" fmla="*/ 525047 h 556852"/>
                <a:gd name="connsiteX2" fmla="*/ 1248355 w 2274073"/>
                <a:gd name="connsiteY2" fmla="*/ 222897 h 556852"/>
                <a:gd name="connsiteX3" fmla="*/ 1550504 w 2274073"/>
                <a:gd name="connsiteY3" fmla="*/ 32066 h 556852"/>
                <a:gd name="connsiteX4" fmla="*/ 2274073 w 2274073"/>
                <a:gd name="connsiteY4" fmla="*/ 261 h 556852"/>
                <a:gd name="connsiteX5" fmla="*/ 2274073 w 2274073"/>
                <a:gd name="connsiteY5" fmla="*/ 261 h 5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73" h="556852">
                  <a:moveTo>
                    <a:pt x="0" y="556852"/>
                  </a:moveTo>
                  <a:lnTo>
                    <a:pt x="811033" y="525047"/>
                  </a:lnTo>
                  <a:cubicBezTo>
                    <a:pt x="1019092" y="469388"/>
                    <a:pt x="1125110" y="305060"/>
                    <a:pt x="1248355" y="222897"/>
                  </a:cubicBezTo>
                  <a:cubicBezTo>
                    <a:pt x="1371600" y="140734"/>
                    <a:pt x="1379551" y="69172"/>
                    <a:pt x="1550504" y="32066"/>
                  </a:cubicBezTo>
                  <a:cubicBezTo>
                    <a:pt x="1721457" y="-5040"/>
                    <a:pt x="2274073" y="261"/>
                    <a:pt x="2274073" y="261"/>
                  </a:cubicBezTo>
                  <a:lnTo>
                    <a:pt x="2274073" y="26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BC4A3811-9E7D-45B8-9B6F-2879154671DA}"/>
                </a:ext>
              </a:extLst>
            </p:cNvPr>
            <p:cNvSpPr txBox="1">
              <a:spLocks/>
            </p:cNvSpPr>
            <p:nvPr/>
          </p:nvSpPr>
          <p:spPr>
            <a:xfrm>
              <a:off x="8217194" y="2686805"/>
              <a:ext cx="414634" cy="53432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tabLst>
                  <a:tab pos="1920239" algn="l"/>
                </a:tabLst>
              </a:pPr>
              <a:r>
                <a:rPr lang="en-US" sz="26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9" name="object 2">
              <a:extLst>
                <a:ext uri="{FF2B5EF4-FFF2-40B4-BE49-F238E27FC236}">
                  <a16:creationId xmlns:a16="http://schemas.microsoft.com/office/drawing/2014/main" id="{E39A0F7D-330C-4076-A38D-9E8671A00F02}"/>
                </a:ext>
              </a:extLst>
            </p:cNvPr>
            <p:cNvSpPr txBox="1">
              <a:spLocks/>
            </p:cNvSpPr>
            <p:nvPr/>
          </p:nvSpPr>
          <p:spPr>
            <a:xfrm>
              <a:off x="6731732" y="1417983"/>
              <a:ext cx="1213520" cy="5587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tabLst>
                  <a:tab pos="1920239" algn="l"/>
                </a:tabLst>
              </a:pPr>
              <a:endParaRPr lang="en-US" sz="2600" dirty="0">
                <a:latin typeface="Calibri"/>
                <a:cs typeface="Calibri"/>
              </a:endParaRP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524" y="1446911"/>
            <a:ext cx="5148276" cy="6348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20239" algn="l"/>
              </a:tabLst>
            </a:pPr>
            <a:r>
              <a:rPr lang="en-US" altLang="zh-CN" sz="2600" b="1" dirty="0">
                <a:cs typeface="Calibri"/>
              </a:rPr>
              <a:t>Fi</a:t>
            </a:r>
            <a:r>
              <a:rPr lang="en-US" altLang="zh-CN" sz="2600" b="1" spc="-35" dirty="0">
                <a:cs typeface="Calibri"/>
              </a:rPr>
              <a:t>r</a:t>
            </a:r>
            <a:r>
              <a:rPr lang="en-US" altLang="zh-CN" sz="2600" b="1" spc="-30" dirty="0">
                <a:cs typeface="Calibri"/>
              </a:rPr>
              <a:t>s</a:t>
            </a:r>
            <a:r>
              <a:rPr lang="en-US" altLang="zh-CN" sz="2600" b="1" spc="-10" dirty="0">
                <a:cs typeface="Calibri"/>
              </a:rPr>
              <a:t>t</a:t>
            </a:r>
            <a:r>
              <a:rPr lang="en-US" altLang="zh-CN" sz="2600" b="1" spc="-30" dirty="0">
                <a:cs typeface="Calibri"/>
              </a:rPr>
              <a:t> </a:t>
            </a:r>
            <a:r>
              <a:rPr lang="en-US" altLang="zh-CN" sz="2600" b="1" dirty="0">
                <a:cs typeface="Calibri"/>
              </a:rPr>
              <a:t>anal</a:t>
            </a:r>
            <a:r>
              <a:rPr lang="en-US" altLang="zh-CN" sz="2600" b="1" spc="20" dirty="0">
                <a:cs typeface="Calibri"/>
              </a:rPr>
              <a:t>y</a:t>
            </a:r>
            <a:r>
              <a:rPr lang="en-US" altLang="zh-CN" sz="2600" b="1" dirty="0">
                <a:cs typeface="Calibri"/>
              </a:rPr>
              <a:t>ti</a:t>
            </a:r>
            <a:r>
              <a:rPr lang="en-US" altLang="zh-CN" sz="2600" b="1" spc="-20" dirty="0">
                <a:cs typeface="Calibri"/>
              </a:rPr>
              <a:t>c</a:t>
            </a:r>
            <a:r>
              <a:rPr lang="en-US" altLang="zh-CN" sz="2600" b="1" dirty="0">
                <a:cs typeface="Calibri"/>
              </a:rPr>
              <a:t>al soluti</a:t>
            </a:r>
            <a:r>
              <a:rPr lang="en-US" altLang="zh-CN" sz="2600" b="1" spc="-15" dirty="0">
                <a:cs typeface="Calibri"/>
              </a:rPr>
              <a:t>o</a:t>
            </a:r>
            <a:r>
              <a:rPr lang="en-US" altLang="zh-CN" sz="2600" b="1" dirty="0">
                <a:cs typeface="Calibri"/>
              </a:rPr>
              <a:t>n</a:t>
            </a:r>
            <a:r>
              <a:rPr lang="en-US" altLang="zh-CN" sz="2600" dirty="0">
                <a:cs typeface="Calibri"/>
              </a:rPr>
              <a:t> </a:t>
            </a:r>
            <a:r>
              <a:rPr lang="en-US" altLang="zh-CN" sz="2600" spc="-15" dirty="0">
                <a:solidFill>
                  <a:srgbClr val="C00000"/>
                </a:solidFill>
                <a:cs typeface="Calibri"/>
              </a:rPr>
              <a:t>[2]</a:t>
            </a:r>
            <a:endParaRPr sz="2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2081784"/>
            <a:ext cx="1915667" cy="364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18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5800" y="6017668"/>
            <a:ext cx="653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[2] J. Yang, Y. L. Li, Y. </a:t>
            </a:r>
            <a:r>
              <a:rPr lang="en-US" altLang="zh-CN" dirty="0" err="1">
                <a:solidFill>
                  <a:srgbClr val="C00000"/>
                </a:solidFill>
              </a:rPr>
              <a:t>Zhong</a:t>
            </a:r>
            <a:r>
              <a:rPr lang="en-US" altLang="zh-CN" dirty="0">
                <a:solidFill>
                  <a:srgbClr val="C00000"/>
                </a:solidFill>
              </a:rPr>
              <a:t>, and Y. Li, PRD 85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(2012) 084033.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D0641F9-41A2-4BE1-84B6-0A7048DF77C4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034E1338-80AE-4952-8BC8-79DFC7876FF1}"/>
              </a:ext>
            </a:extLst>
          </p:cNvPr>
          <p:cNvCxnSpPr/>
          <p:nvPr/>
        </p:nvCxnSpPr>
        <p:spPr>
          <a:xfrm flipV="1">
            <a:off x="4343400" y="2446020"/>
            <a:ext cx="2877514" cy="3733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001AE69-85CB-4937-BF77-2D7DD27E8B38}"/>
              </a:ext>
            </a:extLst>
          </p:cNvPr>
          <p:cNvCxnSpPr>
            <a:cxnSpLocks/>
          </p:cNvCxnSpPr>
          <p:nvPr/>
        </p:nvCxnSpPr>
        <p:spPr>
          <a:xfrm flipV="1">
            <a:off x="6302420" y="3197238"/>
            <a:ext cx="707980" cy="705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3211B75-C025-4138-BDC3-B327EEE591E0}"/>
              </a:ext>
            </a:extLst>
          </p:cNvPr>
          <p:cNvSpPr/>
          <p:nvPr/>
        </p:nvSpPr>
        <p:spPr>
          <a:xfrm>
            <a:off x="1981200" y="1981200"/>
            <a:ext cx="24384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1523" y="1460500"/>
            <a:ext cx="4171823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ene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gy d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ns</a:t>
            </a:r>
            <a:r>
              <a:rPr sz="2800" b="1" spc="-15" dirty="0">
                <a:latin typeface="Calibri"/>
                <a:cs typeface="Calibri"/>
              </a:rPr>
              <a:t>ity</a:t>
            </a:r>
            <a:r>
              <a:rPr lang="en-US" altLang="zh-CN" sz="2800" b="1" spc="-15" dirty="0">
                <a:latin typeface="Calibri"/>
                <a:cs typeface="Calibri"/>
              </a:rPr>
              <a:t> for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0744" y="2129028"/>
            <a:ext cx="6467856" cy="114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109" y="3205144"/>
            <a:ext cx="4171823" cy="2976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53600" y="3953370"/>
            <a:ext cx="1512316" cy="499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46685">
              <a:lnSpc>
                <a:spcPct val="100499"/>
              </a:lnSpc>
              <a:tabLst>
                <a:tab pos="3246755" algn="l"/>
              </a:tabLst>
            </a:pPr>
            <a:r>
              <a:rPr sz="2000" spc="0" dirty="0">
                <a:latin typeface="Calibri"/>
                <a:cs typeface="Calibri"/>
              </a:rPr>
              <a:t>b </a:t>
            </a:r>
            <a:r>
              <a:rPr lang="en-US" altLang="zh-CN" sz="2000" spc="0" dirty="0">
                <a:latin typeface="Calibri"/>
                <a:cs typeface="Calibri"/>
              </a:rPr>
              <a:t>  </a:t>
            </a:r>
            <a:r>
              <a:rPr sz="2000" spc="0" dirty="0">
                <a:latin typeface="Calibri"/>
                <a:cs typeface="Calibri"/>
              </a:rPr>
              <a:t>=</a:t>
            </a:r>
            <a:r>
              <a:rPr lang="en-US" altLang="zh-CN"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1</a:t>
            </a:r>
            <a:r>
              <a:rPr sz="2000" spc="0" dirty="0">
                <a:latin typeface="Calibri"/>
                <a:cs typeface="Calibri"/>
              </a:rPr>
              <a:t>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19</a:t>
            </a:fld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820612"/>
              </p:ext>
            </p:extLst>
          </p:nvPr>
        </p:nvGraphicFramePr>
        <p:xfrm>
          <a:off x="9906000" y="4693274"/>
          <a:ext cx="4268216" cy="978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2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𝛼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=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000" spc="-10" dirty="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000" spc="5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2000" spc="-10" dirty="0">
                          <a:latin typeface="Cambria Math"/>
                          <a:cs typeface="Cambria Math"/>
                        </a:rPr>
                        <a:t>00</a:t>
                      </a:r>
                      <a:r>
                        <a:rPr sz="2000" spc="0" dirty="0">
                          <a:latin typeface="Cambria Math"/>
                          <a:cs typeface="Cambria Math"/>
                        </a:rPr>
                        <a:t>5</a:t>
                      </a:r>
                      <a:r>
                        <a:rPr sz="2000" spc="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(t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e black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d l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nes),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0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𝛼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𝛼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=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=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000" spc="-10" dirty="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000" spc="5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2000" spc="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(the blue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nes), 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000" spc="-10" dirty="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000" spc="5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2000" spc="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(t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nes).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C282F92B-3691-492E-AADA-D5558703258C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FF5DDA2-A90B-4ABA-865A-9FD31F3EEA15}"/>
              </a:ext>
            </a:extLst>
          </p:cNvPr>
          <p:cNvGrpSpPr/>
          <p:nvPr/>
        </p:nvGrpSpPr>
        <p:grpSpPr>
          <a:xfrm>
            <a:off x="4342384" y="1373986"/>
            <a:ext cx="2668016" cy="698170"/>
            <a:chOff x="4418584" y="5562600"/>
            <a:chExt cx="2668016" cy="698170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A104282F-88FC-4A1B-B40A-54DDA158C8A0}"/>
                </a:ext>
              </a:extLst>
            </p:cNvPr>
            <p:cNvSpPr/>
            <p:nvPr/>
          </p:nvSpPr>
          <p:spPr>
            <a:xfrm>
              <a:off x="4418584" y="5642570"/>
              <a:ext cx="2668016" cy="4534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321AA9E-A1BF-4F41-BE32-D6CFE644FDE8}"/>
                </a:ext>
              </a:extLst>
            </p:cNvPr>
            <p:cNvSpPr/>
            <p:nvPr/>
          </p:nvSpPr>
          <p:spPr>
            <a:xfrm>
              <a:off x="6324600" y="5562600"/>
              <a:ext cx="304800" cy="6981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ACEA576B-1BBD-4304-B709-8E1C2FDBD5F3}"/>
                  </a:ext>
                </a:extLst>
              </p:cNvPr>
              <p:cNvSpPr txBox="1"/>
              <p:nvPr/>
            </p:nvSpPr>
            <p:spPr>
              <a:xfrm>
                <a:off x="4423222" y="3581400"/>
                <a:ext cx="4562982" cy="200389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2800" spc="-15" dirty="0">
                    <a:latin typeface="Calibri"/>
                    <a:cs typeface="Calibri"/>
                  </a:rPr>
                  <a:t>The b</a:t>
                </a:r>
                <a:r>
                  <a:rPr lang="en-US" sz="2800" spc="-80" dirty="0">
                    <a:latin typeface="Calibri"/>
                    <a:cs typeface="Calibri"/>
                  </a:rPr>
                  <a:t>r</a:t>
                </a:r>
                <a:r>
                  <a:rPr lang="en-US" sz="2800" spc="-15" dirty="0">
                    <a:latin typeface="Calibri"/>
                    <a:cs typeface="Calibri"/>
                  </a:rPr>
                  <a:t>ane</a:t>
                </a:r>
                <a:r>
                  <a:rPr lang="en-US" sz="2800" spc="20" dirty="0">
                    <a:latin typeface="Calibri"/>
                    <a:cs typeface="Calibri"/>
                  </a:rPr>
                  <a:t> </a:t>
                </a:r>
                <a:r>
                  <a:rPr lang="en-US" sz="2800" spc="0" dirty="0">
                    <a:latin typeface="Calibri"/>
                    <a:cs typeface="Calibri"/>
                  </a:rPr>
                  <a:t>wi</a:t>
                </a:r>
                <a:r>
                  <a:rPr lang="en-US" sz="2800" spc="-10" dirty="0">
                    <a:latin typeface="Calibri"/>
                    <a:cs typeface="Calibri"/>
                  </a:rPr>
                  <a:t>l</a:t>
                </a:r>
                <a:r>
                  <a:rPr lang="en-US" sz="2800" spc="0" dirty="0">
                    <a:latin typeface="Calibri"/>
                    <a:cs typeface="Calibri"/>
                  </a:rPr>
                  <a:t>l</a:t>
                </a:r>
                <a:r>
                  <a:rPr lang="en-US" sz="2800" spc="-5" dirty="0">
                    <a:latin typeface="Calibri"/>
                    <a:cs typeface="Calibri"/>
                  </a:rPr>
                  <a:t> </a:t>
                </a:r>
                <a:r>
                  <a:rPr lang="en-US" sz="2800" spc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split</a:t>
                </a:r>
                <a:r>
                  <a:rPr lang="en-US" sz="4400" spc="-360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spc="-20" dirty="0">
                    <a:latin typeface="Calibri"/>
                    <a:cs typeface="Calibri"/>
                  </a:rPr>
                  <a:t>when</a:t>
                </a:r>
                <a:endParaRPr lang="en-US" sz="2800" spc="5" dirty="0">
                  <a:latin typeface="Calibri"/>
                  <a:cs typeface="Calibri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lang="en-US" sz="2800" spc="5" dirty="0">
                    <a:latin typeface="Calibri"/>
                    <a:cs typeface="Calibri"/>
                  </a:rPr>
                  <a:t>            </a:t>
                </a:r>
                <a:r>
                  <a:rPr lang="en-US" sz="2800" spc="-20" dirty="0">
                    <a:latin typeface="Cambria Math"/>
                    <a:cs typeface="Cambria Math"/>
                  </a:rPr>
                  <a:t>1</a:t>
                </a:r>
                <a:r>
                  <a:rPr lang="en-US" sz="2800" spc="5" dirty="0">
                    <a:latin typeface="Cambria Math"/>
                    <a:cs typeface="Cambria Math"/>
                  </a:rPr>
                  <a:t> </a:t>
                </a:r>
                <a:r>
                  <a:rPr lang="en-US" sz="2800" spc="-25" dirty="0">
                    <a:latin typeface="Cambria Math"/>
                    <a:cs typeface="Cambria Math"/>
                  </a:rPr>
                  <a:t>+</a:t>
                </a:r>
                <a:r>
                  <a:rPr lang="en-US" sz="2800" spc="5" dirty="0">
                    <a:latin typeface="Cambria Math"/>
                    <a:cs typeface="Cambria Math"/>
                  </a:rPr>
                  <a:t> </a:t>
                </a:r>
                <a:r>
                  <a:rPr lang="en-US" sz="2800" spc="-30" dirty="0">
                    <a:latin typeface="Cambria Math"/>
                    <a:cs typeface="Cambria Math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pc="-30" dirty="0" smtClean="0">
                        <a:latin typeface="Cambria Math" panose="02040503050406030204" pitchFamily="18" charset="0"/>
                        <a:cs typeface="Cambria Math"/>
                      </a:rPr>
                      <m:t>𝑏</m:t>
                    </m:r>
                  </m:oMath>
                </a14:m>
                <a:r>
                  <a:rPr lang="en-US" sz="2800" spc="-25" dirty="0">
                    <a:latin typeface="Cambria Math"/>
                    <a:cs typeface="Cambria Math"/>
                  </a:rPr>
                  <a:t>+</a:t>
                </a:r>
                <a:r>
                  <a:rPr lang="en-US" sz="2800" spc="5" dirty="0">
                    <a:latin typeface="Cambria Math"/>
                    <a:cs typeface="Cambria Math"/>
                  </a:rPr>
                  <a:t> </a:t>
                </a:r>
                <a:r>
                  <a:rPr lang="en-US" sz="2800" spc="-25" dirty="0">
                    <a:latin typeface="Cambria Math"/>
                    <a:cs typeface="Cambria Math"/>
                  </a:rPr>
                  <a:t>72</a:t>
                </a:r>
                <a14:m>
                  <m:oMath xmlns:m="http://schemas.openxmlformats.org/officeDocument/2006/math">
                    <m:r>
                      <a:rPr lang="en-US" altLang="zh-CN" sz="2800" b="0" i="1" spc="-25" smtClean="0">
                        <a:latin typeface="Cambria Math" panose="02040503050406030204" pitchFamily="18" charset="0"/>
                        <a:cs typeface="Cambria Math"/>
                      </a:rPr>
                      <m:t>𝛼</m:t>
                    </m:r>
                  </m:oMath>
                </a14:m>
                <a:r>
                  <a:rPr lang="en-US" sz="2800" spc="-25" dirty="0">
                    <a:latin typeface="Cambria Math"/>
                    <a:cs typeface="Cambria Math"/>
                  </a:rPr>
                  <a:t>&lt;</a:t>
                </a:r>
                <a:r>
                  <a:rPr lang="en-US" sz="2800" spc="-20" dirty="0">
                    <a:latin typeface="Cambria Math"/>
                    <a:cs typeface="Cambria Math"/>
                  </a:rPr>
                  <a:t>0</a:t>
                </a:r>
              </a:p>
              <a:p>
                <a:pPr marL="12700">
                  <a:lnSpc>
                    <a:spcPct val="100000"/>
                  </a:lnSpc>
                  <a:spcBef>
                    <a:spcPts val="115"/>
                  </a:spcBef>
                  <a:tabLst>
                    <a:tab pos="4775835" algn="l"/>
                    <a:tab pos="5198110" algn="l"/>
                    <a:tab pos="6173470" algn="l"/>
                  </a:tabLst>
                </a:pPr>
                <a:r>
                  <a:rPr lang="en-US" sz="2800" spc="-15" dirty="0">
                    <a:latin typeface="Calibri"/>
                    <a:cs typeface="Calibri"/>
                  </a:rPr>
                  <a:t>and</a:t>
                </a:r>
                <a:r>
                  <a:rPr lang="en-US" sz="2800" spc="10" dirty="0">
                    <a:latin typeface="Calibri"/>
                    <a:cs typeface="Calibri"/>
                  </a:rPr>
                  <a:t> </a:t>
                </a:r>
                <a:r>
                  <a:rPr lang="en-US" sz="2800" spc="-15" dirty="0">
                    <a:latin typeface="Calibri"/>
                    <a:cs typeface="Calibri"/>
                  </a:rPr>
                  <a:t>the</a:t>
                </a:r>
                <a:r>
                  <a:rPr lang="en-US" sz="2800" spc="15" dirty="0">
                    <a:latin typeface="Calibri"/>
                    <a:cs typeface="Calibri"/>
                  </a:rPr>
                  <a:t> </a:t>
                </a:r>
                <a:r>
                  <a:rPr lang="en-US" sz="2800" spc="-15" dirty="0">
                    <a:latin typeface="Calibri"/>
                    <a:cs typeface="Calibri"/>
                  </a:rPr>
                  <a:t>spl</a:t>
                </a:r>
                <a:r>
                  <a:rPr lang="en-US" sz="2800" spc="-25" dirty="0">
                    <a:latin typeface="Calibri"/>
                    <a:cs typeface="Calibri"/>
                  </a:rPr>
                  <a:t>i</a:t>
                </a:r>
                <a:r>
                  <a:rPr lang="en-US" sz="2800" spc="-10" dirty="0">
                    <a:latin typeface="Calibri"/>
                    <a:cs typeface="Calibri"/>
                  </a:rPr>
                  <a:t>t</a:t>
                </a:r>
                <a:r>
                  <a:rPr lang="en-US" sz="2800" spc="25" dirty="0">
                    <a:latin typeface="Calibri"/>
                    <a:cs typeface="Calibri"/>
                  </a:rPr>
                  <a:t> </a:t>
                </a:r>
                <a:r>
                  <a:rPr lang="en-US" sz="2800" spc="-10" dirty="0">
                    <a:latin typeface="Calibri"/>
                    <a:cs typeface="Calibri"/>
                  </a:rPr>
                  <a:t>i</a:t>
                </a:r>
                <a:r>
                  <a:rPr lang="en-US" sz="2800" spc="-25" dirty="0">
                    <a:latin typeface="Calibri"/>
                    <a:cs typeface="Calibri"/>
                  </a:rPr>
                  <a:t>n</a:t>
                </a:r>
                <a:r>
                  <a:rPr lang="en-US" sz="2800" spc="-15" dirty="0">
                    <a:latin typeface="Calibri"/>
                    <a:cs typeface="Calibri"/>
                  </a:rPr>
                  <a:t>c</a:t>
                </a:r>
                <a:r>
                  <a:rPr lang="en-US" sz="2800" spc="-40" dirty="0">
                    <a:latin typeface="Calibri"/>
                    <a:cs typeface="Calibri"/>
                  </a:rPr>
                  <a:t>r</a:t>
                </a:r>
                <a:r>
                  <a:rPr lang="en-US" sz="2800" spc="-15" dirty="0">
                    <a:latin typeface="Calibri"/>
                    <a:cs typeface="Calibri"/>
                  </a:rPr>
                  <a:t>e</a:t>
                </a:r>
                <a:r>
                  <a:rPr lang="en-US" sz="2800" spc="-10" dirty="0">
                    <a:latin typeface="Calibri"/>
                    <a:cs typeface="Calibri"/>
                  </a:rPr>
                  <a:t>a</a:t>
                </a:r>
                <a:r>
                  <a:rPr lang="en-US" sz="2800" spc="-15" dirty="0">
                    <a:latin typeface="Calibri"/>
                    <a:cs typeface="Calibri"/>
                  </a:rPr>
                  <a:t>ses</a:t>
                </a:r>
                <a:r>
                  <a:rPr lang="en-US" sz="2800" spc="5" dirty="0">
                    <a:latin typeface="Calibri"/>
                    <a:cs typeface="Calibri"/>
                  </a:rPr>
                  <a:t> </a:t>
                </a:r>
                <a:r>
                  <a:rPr lang="en-US" sz="2800" spc="-15" dirty="0">
                    <a:latin typeface="Calibri"/>
                    <a:cs typeface="Calibri"/>
                  </a:rPr>
                  <a:t>with</a:t>
                </a:r>
                <a:r>
                  <a:rPr lang="en-US" sz="2800" spc="10" dirty="0">
                    <a:latin typeface="Calibri"/>
                    <a:cs typeface="Calibri"/>
                  </a:rPr>
                  <a:t>  </a:t>
                </a:r>
              </a:p>
              <a:p>
                <a:pPr marL="12700">
                  <a:lnSpc>
                    <a:spcPct val="100000"/>
                  </a:lnSpc>
                  <a:spcBef>
                    <a:spcPts val="115"/>
                  </a:spcBef>
                  <a:tabLst>
                    <a:tab pos="4775835" algn="l"/>
                    <a:tab pos="5198110" algn="l"/>
                    <a:tab pos="6173470" algn="l"/>
                  </a:tabLst>
                </a:pPr>
                <a:r>
                  <a:rPr lang="en-US" sz="2800" spc="10" dirty="0">
                    <a:latin typeface="Calibri"/>
                    <a:cs typeface="Calibri"/>
                  </a:rPr>
                  <a:t>            </a:t>
                </a:r>
                <a:r>
                  <a:rPr lang="en-US" sz="2800" spc="-15" dirty="0">
                    <a:latin typeface="Cambria Math"/>
                    <a:cs typeface="Cambria Math"/>
                  </a:rPr>
                  <a:t>|1</a:t>
                </a:r>
                <a:r>
                  <a:rPr lang="en-US" sz="2800" spc="-25" dirty="0">
                    <a:latin typeface="Cambria Math"/>
                    <a:cs typeface="Cambria Math"/>
                  </a:rPr>
                  <a:t>+</a:t>
                </a:r>
                <a:r>
                  <a:rPr lang="en-US" sz="2800" spc="-30" dirty="0">
                    <a:latin typeface="Cambria Math"/>
                    <a:cs typeface="Cambria Math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pc="-30" dirty="0" smtClean="0">
                        <a:latin typeface="Cambria Math" panose="02040503050406030204" pitchFamily="18" charset="0"/>
                        <a:cs typeface="Cambria Math"/>
                      </a:rPr>
                      <m:t>𝑏</m:t>
                    </m:r>
                  </m:oMath>
                </a14:m>
                <a:r>
                  <a:rPr lang="en-US" sz="2800" spc="-25" dirty="0">
                    <a:latin typeface="Cambria Math"/>
                    <a:cs typeface="Cambria Math"/>
                  </a:rPr>
                  <a:t> + 72</a:t>
                </a:r>
                <a14:m>
                  <m:oMath xmlns:m="http://schemas.openxmlformats.org/officeDocument/2006/math">
                    <m:r>
                      <a:rPr lang="en-US" altLang="zh-CN" sz="2800" b="0" i="1" spc="-25" smtClean="0">
                        <a:latin typeface="Cambria Math" panose="02040503050406030204" pitchFamily="18" charset="0"/>
                        <a:cs typeface="Cambria Math"/>
                      </a:rPr>
                      <m:t>𝛼</m:t>
                    </m:r>
                  </m:oMath>
                </a14:m>
                <a:r>
                  <a:rPr lang="en-US" sz="2800" spc="-10" dirty="0">
                    <a:latin typeface="Cambria Math"/>
                    <a:cs typeface="Cambria Math"/>
                  </a:rPr>
                  <a:t>|</a:t>
                </a:r>
                <a:r>
                  <a:rPr lang="en-US" sz="2800" spc="-10" dirty="0">
                    <a:latin typeface="Calibri"/>
                    <a:cs typeface="Calibri"/>
                  </a:rPr>
                  <a:t>.</a:t>
                </a:r>
                <a:endParaRPr sz="28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ACEA576B-1BBD-4304-B709-8E1C2FDBD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222" y="3581400"/>
                <a:ext cx="4562982" cy="2003891"/>
              </a:xfrm>
              <a:prstGeom prst="rect">
                <a:avLst/>
              </a:prstGeom>
              <a:blipFill>
                <a:blip r:embed="rId5"/>
                <a:stretch>
                  <a:fillRect l="-4545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5108" y="787972"/>
            <a:ext cx="7400950" cy="6348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C</a:t>
            </a:r>
            <a:r>
              <a:rPr sz="4000" spc="-20" dirty="0">
                <a:latin typeface="Calibri"/>
                <a:cs typeface="Calibri"/>
              </a:rPr>
              <a:t>o</a:t>
            </a:r>
            <a:r>
              <a:rPr sz="4000" spc="-60" dirty="0">
                <a:latin typeface="Calibri"/>
                <a:cs typeface="Calibri"/>
              </a:rPr>
              <a:t>nt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-60" dirty="0">
                <a:latin typeface="Calibri"/>
                <a:cs typeface="Calibri"/>
              </a:rPr>
              <a:t>n</a:t>
            </a:r>
            <a:r>
              <a:rPr sz="4000" spc="-15" dirty="0">
                <a:latin typeface="Calibri"/>
                <a:cs typeface="Calibri"/>
              </a:rPr>
              <a:t>ts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524" y="2000250"/>
            <a:ext cx="7371410" cy="3486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spc="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0" dirty="0">
                <a:solidFill>
                  <a:srgbClr val="FF0000"/>
                </a:solidFill>
                <a:latin typeface="Calibri"/>
                <a:cs typeface="Calibri"/>
              </a:rPr>
              <a:t>oduct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400" b="1" dirty="0"/>
          </a:p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lang="fr-FR" altLang="zh-CN" sz="3200" b="1" dirty="0">
                <a:cs typeface="Calibri"/>
              </a:rPr>
              <a:t>2. f(T) brane solutions</a:t>
            </a:r>
            <a:endParaRPr sz="1400" b="1" dirty="0"/>
          </a:p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sz="3200" b="1" dirty="0">
                <a:latin typeface="Calibri"/>
                <a:cs typeface="Calibri"/>
              </a:rPr>
              <a:t>3.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-40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abi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0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y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and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lo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spc="0" dirty="0">
                <a:latin typeface="Calibri"/>
                <a:cs typeface="Calibri"/>
              </a:rPr>
              <a:t>ali</a:t>
            </a:r>
            <a:r>
              <a:rPr sz="3200" b="1" spc="-60" dirty="0">
                <a:latin typeface="Calibri"/>
                <a:cs typeface="Calibri"/>
              </a:rPr>
              <a:t>z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on</a:t>
            </a:r>
            <a:endParaRPr sz="1400" b="1" dirty="0"/>
          </a:p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sz="3200" b="1" dirty="0">
                <a:latin typeface="Calibri"/>
                <a:cs typeface="Calibri"/>
              </a:rPr>
              <a:t>4.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Summary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625A288-A857-44A0-BBAC-B4CD3FB465F9}"/>
              </a:ext>
            </a:extLst>
          </p:cNvPr>
          <p:cNvSpPr/>
          <p:nvPr/>
        </p:nvSpPr>
        <p:spPr>
          <a:xfrm>
            <a:off x="838200" y="4953000"/>
            <a:ext cx="7219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C00000"/>
                </a:solidFill>
              </a:rPr>
              <a:t>J. Wang, </a:t>
            </a: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5" dirty="0" err="1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 err="1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dirty="0">
                <a:solidFill>
                  <a:srgbClr val="C00000"/>
                </a:solidFill>
              </a:rPr>
              <a:t>, Z.-C. Lin, and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</a:t>
            </a:r>
            <a:r>
              <a:rPr lang="en-US" altLang="zh-CN" dirty="0">
                <a:solidFill>
                  <a:srgbClr val="C00000"/>
                </a:solidFill>
              </a:rPr>
              <a:t>, PRD 98 (2018) 084046.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C00000"/>
                </a:solidFill>
              </a:rPr>
              <a:t>K. Yang,  </a:t>
            </a: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G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dirty="0">
                <a:solidFill>
                  <a:srgbClr val="C00000"/>
                </a:solidFill>
              </a:rPr>
              <a:t>, Z.-C. Lin, and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iu, </a:t>
            </a:r>
            <a:r>
              <a:rPr lang="zh-CN" altLang="en-US" dirty="0">
                <a:solidFill>
                  <a:srgbClr val="C00000"/>
                </a:solidFill>
              </a:rPr>
              <a:t>P</a:t>
            </a:r>
            <a:r>
              <a:rPr lang="en-US" altLang="zh-CN" dirty="0">
                <a:solidFill>
                  <a:srgbClr val="C00000"/>
                </a:solidFill>
              </a:rPr>
              <a:t>L</a:t>
            </a:r>
            <a:r>
              <a:rPr lang="zh-CN" altLang="en-US" dirty="0">
                <a:solidFill>
                  <a:srgbClr val="C00000"/>
                </a:solidFill>
              </a:rPr>
              <a:t>B 782 (2018) 170</a:t>
            </a:r>
            <a:r>
              <a:rPr lang="en-US" altLang="zh-CN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G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,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Zhon</a:t>
            </a:r>
            <a:r>
              <a:rPr lang="en-US" altLang="zh-CN" spc="25" dirty="0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,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K. </a:t>
            </a:r>
            <a:r>
              <a:rPr lang="en-US" altLang="zh-CN" spc="-12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an</a:t>
            </a:r>
            <a:r>
              <a:rPr lang="en-US" altLang="zh-CN" spc="30" dirty="0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,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185" dirty="0">
                <a:solidFill>
                  <a:srgbClr val="C00000"/>
                </a:solidFill>
                <a:cs typeface="Calibri"/>
              </a:rPr>
              <a:t>T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</a:t>
            </a:r>
            <a:r>
              <a:rPr lang="en-US" altLang="zh-CN" spc="-185" dirty="0">
                <a:solidFill>
                  <a:srgbClr val="C00000"/>
                </a:solidFill>
                <a:cs typeface="Calibri"/>
              </a:rPr>
              <a:t>T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Sui, and</a:t>
            </a:r>
            <a:r>
              <a:rPr lang="en-US" altLang="zh-CN" spc="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10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iu, </a:t>
            </a:r>
            <a:r>
              <a:rPr lang="en-US" altLang="zh-CN" spc="2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arX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i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v:1805.05650.</a:t>
            </a:r>
            <a:endParaRPr lang="en-US" altLang="zh-CN" dirty="0">
              <a:solidFill>
                <a:srgbClr val="C00000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de-DE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de-DE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. G</a:t>
            </a:r>
            <a:r>
              <a:rPr lang="de-DE" altLang="zh-CN" spc="5" dirty="0">
                <a:solidFill>
                  <a:srgbClr val="C00000"/>
                </a:solidFill>
                <a:cs typeface="Calibri"/>
              </a:rPr>
              <a:t>u</a:t>
            </a:r>
            <a:r>
              <a:rPr lang="de-DE" altLang="zh-CN" spc="-40" dirty="0">
                <a:solidFill>
                  <a:srgbClr val="C00000"/>
                </a:solidFill>
                <a:cs typeface="Calibri"/>
              </a:rPr>
              <a:t>o</a:t>
            </a:r>
            <a:r>
              <a:rPr lang="de-DE" altLang="zh-CN" spc="-5" dirty="0">
                <a:solidFill>
                  <a:srgbClr val="C00000"/>
                </a:solidFill>
                <a:cs typeface="Calibri"/>
              </a:rPr>
              <a:t>,</a:t>
            </a:r>
            <a:r>
              <a:rPr lang="de-DE" altLang="zh-CN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Q.-M.</a:t>
            </a:r>
            <a:r>
              <a:rPr lang="de-DE" altLang="zh-CN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Fu,</a:t>
            </a:r>
            <a:r>
              <a:rPr lang="de-DE" altLang="zh-CN" spc="10" dirty="0">
                <a:solidFill>
                  <a:srgbClr val="C00000"/>
                </a:solidFill>
                <a:cs typeface="Calibri"/>
              </a:rPr>
              <a:t> </a:t>
            </a:r>
            <a:r>
              <a:rPr lang="de-DE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de-DE" altLang="zh-CN" spc="-245" dirty="0">
                <a:solidFill>
                  <a:srgbClr val="C00000"/>
                </a:solidFill>
                <a:cs typeface="Calibri"/>
              </a:rPr>
              <a:t>P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.</a:t>
            </a:r>
            <a:r>
              <a:rPr lang="de-DE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Zhan</a:t>
            </a:r>
            <a:r>
              <a:rPr lang="de-DE" altLang="zh-CN" spc="30" dirty="0">
                <a:solidFill>
                  <a:srgbClr val="C00000"/>
                </a:solidFill>
                <a:cs typeface="Calibri"/>
              </a:rPr>
              <a:t>g</a:t>
            </a:r>
            <a:r>
              <a:rPr lang="de-DE" altLang="zh-CN" spc="-5" dirty="0">
                <a:solidFill>
                  <a:srgbClr val="C00000"/>
                </a:solidFill>
                <a:cs typeface="Calibri"/>
              </a:rPr>
              <a:t>, 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and</a:t>
            </a:r>
            <a:r>
              <a:rPr lang="de-DE" altLang="zh-CN" spc="10" dirty="0">
                <a:solidFill>
                  <a:srgbClr val="C00000"/>
                </a:solidFill>
                <a:cs typeface="Calibri"/>
              </a:rPr>
              <a:t> </a:t>
            </a:r>
            <a:r>
              <a:rPr lang="de-DE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de-DE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de-DE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de-DE" altLang="zh-CN" spc="-10" dirty="0">
                <a:solidFill>
                  <a:srgbClr val="C00000"/>
                </a:solidFill>
                <a:cs typeface="Calibri"/>
              </a:rPr>
              <a:t>iu,</a:t>
            </a:r>
            <a:r>
              <a:rPr lang="de-DE" altLang="zh-CN" spc="20" dirty="0">
                <a:solidFill>
                  <a:srgbClr val="C00000"/>
                </a:solidFill>
                <a:cs typeface="Calibri"/>
              </a:rPr>
              <a:t> </a:t>
            </a:r>
            <a:r>
              <a:rPr lang="de-DE" altLang="zh-CN" spc="-20" dirty="0">
                <a:solidFill>
                  <a:srgbClr val="C00000"/>
                </a:solidFill>
                <a:cs typeface="Calibri"/>
              </a:rPr>
              <a:t>P</a:t>
            </a:r>
            <a:r>
              <a:rPr lang="de-DE" altLang="zh-CN" spc="-35" dirty="0">
                <a:solidFill>
                  <a:srgbClr val="C00000"/>
                </a:solidFill>
                <a:cs typeface="Calibri"/>
              </a:rPr>
              <a:t>R</a:t>
            </a:r>
            <a:r>
              <a:rPr lang="de-DE" altLang="zh-CN" dirty="0">
                <a:solidFill>
                  <a:srgbClr val="C00000"/>
                </a:solidFill>
                <a:cs typeface="Calibri"/>
              </a:rPr>
              <a:t>D</a:t>
            </a:r>
            <a:r>
              <a:rPr lang="de-DE" altLang="zh-CN" spc="10" dirty="0">
                <a:solidFill>
                  <a:srgbClr val="C00000"/>
                </a:solidFill>
                <a:cs typeface="Calibri"/>
              </a:rPr>
              <a:t> </a:t>
            </a:r>
            <a:r>
              <a:rPr lang="de-DE" altLang="zh-CN" spc="-10" dirty="0">
                <a:solidFill>
                  <a:srgbClr val="C00000"/>
                </a:solidFill>
                <a:cs typeface="Calibri"/>
              </a:rPr>
              <a:t>93 (2016)</a:t>
            </a:r>
            <a:r>
              <a:rPr lang="de-DE" altLang="zh-CN" spc="25" dirty="0">
                <a:solidFill>
                  <a:srgbClr val="C00000"/>
                </a:solidFill>
                <a:cs typeface="Calibri"/>
              </a:rPr>
              <a:t> </a:t>
            </a:r>
            <a:r>
              <a:rPr lang="de-DE" altLang="zh-CN" spc="-10" dirty="0">
                <a:solidFill>
                  <a:srgbClr val="C00000"/>
                </a:solidFill>
                <a:cs typeface="Calibri"/>
              </a:rPr>
              <a:t>044002.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1524" y="2362200"/>
            <a:ext cx="6443676" cy="1765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La</a:t>
            </a:r>
            <a:r>
              <a:rPr sz="2800" b="1" spc="-10" dirty="0">
                <a:latin typeface="Calibri"/>
                <a:cs typeface="Calibri"/>
              </a:rPr>
              <a:t>g</a:t>
            </a:r>
            <a:r>
              <a:rPr sz="2800" b="1" spc="-7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angian 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30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back</a:t>
            </a:r>
            <a:r>
              <a:rPr sz="2800" b="1" spc="-10" dirty="0">
                <a:latin typeface="Calibri"/>
                <a:cs typeface="Calibri"/>
              </a:rPr>
              <a:t>g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ound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er</a:t>
            </a:r>
            <a:endParaRPr sz="2800" b="1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b="1" dirty="0"/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 b="1" dirty="0"/>
          </a:p>
          <a:p>
            <a:pPr marL="1732914">
              <a:lnSpc>
                <a:spcPct val="100000"/>
              </a:lnSpc>
            </a:pPr>
            <a:endParaRPr sz="1000" b="1" dirty="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5"/>
              </a:spcBef>
            </a:pPr>
            <a:endParaRPr sz="1100" b="1" dirty="0"/>
          </a:p>
          <a:p>
            <a:pPr marL="12700">
              <a:lnSpc>
                <a:spcPct val="100000"/>
              </a:lnSpc>
            </a:pPr>
            <a:r>
              <a:rPr lang="en-US" altLang="zh-CN" sz="2800" b="1" spc="-2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he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lang="en-US" altLang="zh-CN" sz="2800" b="1" spc="-15" dirty="0">
                <a:cs typeface="Calibri"/>
              </a:rPr>
              <a:t> X is  the kinetic energy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4516" y="2926335"/>
            <a:ext cx="3340607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9132" y="4114800"/>
            <a:ext cx="4636008" cy="428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838200" y="4782441"/>
                <a:ext cx="8001000" cy="88709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 marR="12700">
                  <a:lnSpc>
                    <a:spcPct val="100400"/>
                  </a:lnSpc>
                </a:pPr>
                <a:r>
                  <a:rPr sz="2800" b="1" spc="-140" dirty="0">
                    <a:latin typeface="Calibri"/>
                    <a:cs typeface="Calibri"/>
                  </a:rPr>
                  <a:t>W</a:t>
                </a:r>
                <a:r>
                  <a:rPr sz="2800" b="1" spc="-15" dirty="0">
                    <a:latin typeface="Calibri"/>
                    <a:cs typeface="Calibri"/>
                  </a:rPr>
                  <a:t>e </a:t>
                </a:r>
                <a:r>
                  <a:rPr sz="2800" b="1" spc="-30" dirty="0">
                    <a:latin typeface="Calibri"/>
                    <a:cs typeface="Calibri"/>
                  </a:rPr>
                  <a:t>c</a:t>
                </a:r>
                <a:r>
                  <a:rPr sz="2800" b="1" spc="-15" dirty="0">
                    <a:latin typeface="Calibri"/>
                    <a:cs typeface="Calibri"/>
                  </a:rPr>
                  <a:t>an</a:t>
                </a:r>
                <a:r>
                  <a:rPr sz="2800" b="1" spc="10" dirty="0">
                    <a:latin typeface="Calibri"/>
                    <a:cs typeface="Calibri"/>
                  </a:rPr>
                  <a:t> </a:t>
                </a:r>
                <a:r>
                  <a:rPr sz="2800" b="1" spc="-15" dirty="0">
                    <a:latin typeface="Calibri"/>
                    <a:cs typeface="Calibri"/>
                  </a:rPr>
                  <a:t>sol</a:t>
                </a:r>
                <a:r>
                  <a:rPr sz="2800" b="1" spc="-50" dirty="0">
                    <a:latin typeface="Calibri"/>
                    <a:cs typeface="Calibri"/>
                  </a:rPr>
                  <a:t>v</a:t>
                </a:r>
                <a:r>
                  <a:rPr sz="2800" b="1" spc="-15" dirty="0">
                    <a:latin typeface="Calibri"/>
                    <a:cs typeface="Calibri"/>
                  </a:rPr>
                  <a:t>e this</a:t>
                </a:r>
                <a:r>
                  <a:rPr sz="2800" b="1" spc="15" dirty="0">
                    <a:latin typeface="Calibri"/>
                    <a:cs typeface="Calibri"/>
                  </a:rPr>
                  <a:t> </a:t>
                </a:r>
                <a:r>
                  <a:rPr sz="2800" b="1" spc="-70" dirty="0">
                    <a:latin typeface="Calibri"/>
                    <a:cs typeface="Calibri"/>
                  </a:rPr>
                  <a:t>s</a:t>
                </a:r>
                <a:r>
                  <a:rPr sz="2800" b="1" spc="-45" dirty="0">
                    <a:latin typeface="Calibri"/>
                    <a:cs typeface="Calibri"/>
                  </a:rPr>
                  <a:t>y</a:t>
                </a:r>
                <a:r>
                  <a:rPr sz="2800" b="1" spc="-55" dirty="0">
                    <a:latin typeface="Calibri"/>
                    <a:cs typeface="Calibri"/>
                  </a:rPr>
                  <a:t>s</a:t>
                </a:r>
                <a:r>
                  <a:rPr sz="2800" b="1" spc="-35" dirty="0">
                    <a:latin typeface="Calibri"/>
                    <a:cs typeface="Calibri"/>
                  </a:rPr>
                  <a:t>t</a:t>
                </a:r>
                <a:r>
                  <a:rPr sz="2800" b="1" spc="-20" dirty="0">
                    <a:latin typeface="Calibri"/>
                    <a:cs typeface="Calibri"/>
                  </a:rPr>
                  <a:t>em</a:t>
                </a:r>
                <a:r>
                  <a:rPr sz="2800" b="1" spc="20" dirty="0">
                    <a:latin typeface="Calibri"/>
                    <a:cs typeface="Calibri"/>
                  </a:rPr>
                  <a:t> </a:t>
                </a:r>
                <a:r>
                  <a:rPr lang="en-US" altLang="zh-CN" sz="2800" b="1" spc="-75" dirty="0">
                    <a:latin typeface="Calibri"/>
                    <a:cs typeface="Calibri"/>
                  </a:rPr>
                  <a:t>with</a:t>
                </a:r>
                <a:r>
                  <a:rPr sz="2800" b="1" spc="-10" dirty="0">
                    <a:latin typeface="Calibri"/>
                    <a:cs typeface="Calibri"/>
                  </a:rPr>
                  <a:t> </a:t>
                </a:r>
                <a:r>
                  <a:rPr lang="en-US" sz="2800" b="1" spc="-10" dirty="0">
                    <a:latin typeface="Calibri"/>
                    <a:cs typeface="Calibri"/>
                  </a:rPr>
                  <a:t>the </a:t>
                </a:r>
                <a:r>
                  <a:rPr sz="2800" b="1" spc="-75" dirty="0">
                    <a:latin typeface="Calibri"/>
                    <a:cs typeface="Calibri"/>
                  </a:rPr>
                  <a:t>f</a:t>
                </a:r>
                <a:r>
                  <a:rPr sz="2800" b="1" spc="-15" dirty="0">
                    <a:latin typeface="Calibri"/>
                    <a:cs typeface="Calibri"/>
                  </a:rPr>
                  <a:t>orms</a:t>
                </a:r>
                <a:r>
                  <a:rPr sz="2800" b="1" spc="10" dirty="0">
                    <a:latin typeface="Calibri"/>
                    <a:cs typeface="Calibri"/>
                  </a:rPr>
                  <a:t> </a:t>
                </a:r>
                <a:r>
                  <a:rPr sz="2800" b="1" spc="-15" dirty="0">
                    <a:latin typeface="Calibri"/>
                    <a:cs typeface="Calibri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b="1" i="1" spc="50" dirty="0" smtClean="0">
                        <a:latin typeface="Cambria Math" panose="02040503050406030204" pitchFamily="18" charset="0"/>
                        <a:cs typeface="Cambria Math"/>
                      </a:rPr>
                      <m:t>𝒇</m:t>
                    </m:r>
                  </m:oMath>
                </a14:m>
                <a:r>
                  <a:rPr sz="2800" b="1" spc="-20" dirty="0">
                    <a:latin typeface="Cambria Math"/>
                    <a:cs typeface="Cambria Math"/>
                  </a:rPr>
                  <a:t>(𝑇)</a:t>
                </a:r>
                <a:r>
                  <a:rPr sz="2800" b="1" spc="-15" dirty="0">
                    <a:latin typeface="Cambria Math"/>
                    <a:cs typeface="Cambria Math"/>
                  </a:rPr>
                  <a:t> </a:t>
                </a:r>
                <a:r>
                  <a:rPr sz="2800" b="1" spc="-15" dirty="0">
                    <a:latin typeface="Calibri"/>
                    <a:cs typeface="Calibri"/>
                  </a:rPr>
                  <a:t>and</a:t>
                </a:r>
                <a:r>
                  <a:rPr sz="2800" b="1" spc="20" dirty="0">
                    <a:latin typeface="Calibri"/>
                    <a:cs typeface="Calibri"/>
                  </a:rPr>
                  <a:t> </a:t>
                </a:r>
                <a:r>
                  <a:rPr sz="2800" b="1" spc="-25" dirty="0">
                    <a:latin typeface="Cambria Math"/>
                    <a:cs typeface="Cambria Math"/>
                  </a:rPr>
                  <a:t>𝑃(𝑋)</a:t>
                </a:r>
                <a:r>
                  <a:rPr sz="2800" b="1" spc="20" dirty="0">
                    <a:latin typeface="Cambria Math"/>
                    <a:cs typeface="Cambria Math"/>
                  </a:rPr>
                  <a:t> </a:t>
                </a:r>
                <a:r>
                  <a:rPr sz="2800" b="1" spc="0" dirty="0">
                    <a:latin typeface="Calibri"/>
                    <a:cs typeface="Calibri"/>
                  </a:rPr>
                  <a:t>.</a:t>
                </a:r>
                <a:endParaRPr sz="2800" b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2441"/>
                <a:ext cx="8001000" cy="887094"/>
              </a:xfrm>
              <a:prstGeom prst="rect">
                <a:avLst/>
              </a:prstGeom>
              <a:blipFill>
                <a:blip r:embed="rId5"/>
                <a:stretch>
                  <a:fillRect l="-2591" t="-13793" b="-21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584058" y="2156333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Inflation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7584058" y="3232799"/>
            <a:ext cx="1488518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Dark  energy</a:t>
            </a:r>
            <a:endParaRPr lang="zh-CN" altLang="en-US" dirty="0"/>
          </a:p>
        </p:txBody>
      </p:sp>
      <p:cxnSp>
        <p:nvCxnSpPr>
          <p:cNvPr id="15" name="直接箭头连接符 14"/>
          <p:cNvCxnSpPr>
            <a:cxnSpLocks/>
          </p:cNvCxnSpPr>
          <p:nvPr/>
        </p:nvCxnSpPr>
        <p:spPr>
          <a:xfrm>
            <a:off x="6934200" y="1984247"/>
            <a:ext cx="649858" cy="301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cxnSpLocks/>
          </p:cNvCxnSpPr>
          <p:nvPr/>
        </p:nvCxnSpPr>
        <p:spPr>
          <a:xfrm>
            <a:off x="6934200" y="1984247"/>
            <a:ext cx="838200" cy="1248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">
            <a:extLst>
              <a:ext uri="{FF2B5EF4-FFF2-40B4-BE49-F238E27FC236}">
                <a16:creationId xmlns:a16="http://schemas.microsoft.com/office/drawing/2014/main" id="{F01219C8-AEA3-41FF-9F46-549C996B28F9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1DB6B68-1268-4E70-ACB0-D3AFC306CBF0}"/>
              </a:ext>
            </a:extLst>
          </p:cNvPr>
          <p:cNvSpPr txBox="1"/>
          <p:nvPr/>
        </p:nvSpPr>
        <p:spPr>
          <a:xfrm>
            <a:off x="914401" y="1524000"/>
            <a:ext cx="7924799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7205" indent="-457200">
              <a:buFont typeface="Wingdings" panose="05000000000000000000" pitchFamily="2" charset="2"/>
              <a:buChar char="Ø"/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odel 2</a:t>
            </a:r>
            <a:r>
              <a:rPr lang="en-US" sz="2800" b="1" spc="-15" dirty="0">
                <a:solidFill>
                  <a:srgbClr val="0000FF"/>
                </a:solidFill>
                <a:latin typeface="Calibri"/>
                <a:cs typeface="Calibri"/>
              </a:rPr>
              <a:t>—noncanonical scalar field </a:t>
            </a:r>
            <a:r>
              <a:rPr lang="en-US" altLang="zh-CN" sz="2800" b="1" dirty="0">
                <a:solidFill>
                  <a:srgbClr val="0000FF"/>
                </a:solidFill>
                <a:cs typeface="Calibri"/>
              </a:rPr>
              <a:t> (K-field)</a:t>
            </a:r>
            <a:r>
              <a:rPr lang="en-US" altLang="zh-CN" sz="280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cs typeface="Calibri"/>
              </a:rPr>
              <a:t>[3]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7A905F4-EDF3-4116-A6FA-83AE7B2D813B}"/>
              </a:ext>
            </a:extLst>
          </p:cNvPr>
          <p:cNvSpPr/>
          <p:nvPr/>
        </p:nvSpPr>
        <p:spPr>
          <a:xfrm>
            <a:off x="762000" y="6260068"/>
            <a:ext cx="72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[3] J. Wang, </a:t>
            </a: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5" dirty="0" err="1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 err="1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dirty="0">
                <a:solidFill>
                  <a:srgbClr val="C00000"/>
                </a:solidFill>
              </a:rPr>
              <a:t>, Z.-C. Lin, and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</a:t>
            </a:r>
            <a:r>
              <a:rPr lang="en-US" altLang="zh-CN" dirty="0">
                <a:solidFill>
                  <a:srgbClr val="C00000"/>
                </a:solidFill>
              </a:rPr>
              <a:t>, PRD 98 (2018) 084046.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61488" y="4191000"/>
            <a:ext cx="2953512" cy="733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0800" y="2667000"/>
            <a:ext cx="3550920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600" y="1899453"/>
            <a:ext cx="8153400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35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e </a:t>
            </a:r>
            <a:r>
              <a:rPr lang="en-US" sz="2800" b="1" spc="-10" dirty="0">
                <a:latin typeface="Calibri"/>
                <a:cs typeface="Calibri"/>
              </a:rPr>
              <a:t>have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sol</a:t>
            </a:r>
            <a:r>
              <a:rPr sz="2800" b="1" spc="-4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lang="en-US" sz="2800" b="1" spc="-15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 this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y</a:t>
            </a:r>
            <a:r>
              <a:rPr sz="2800" b="1" spc="-50" dirty="0">
                <a:latin typeface="Calibri"/>
                <a:cs typeface="Calibri"/>
              </a:rPr>
              <a:t>s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em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lang="en-US" sz="2800" b="1" spc="-75" dirty="0">
                <a:latin typeface="Calibri"/>
                <a:cs typeface="Calibri"/>
              </a:rPr>
              <a:t>with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gi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en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arp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or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08732" y="4847844"/>
            <a:ext cx="3828288" cy="1019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71524" y="3439180"/>
                <a:ext cx="62912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-10" dirty="0">
                    <a:latin typeface="Calibri"/>
                    <a:cs typeface="Calibri"/>
                  </a:rPr>
                  <a:t>for two forms of </a:t>
                </a:r>
                <a14:m>
                  <m:oMath xmlns:m="http://schemas.openxmlformats.org/officeDocument/2006/math">
                    <m:r>
                      <a:rPr lang="en-US" altLang="zh-CN" sz="2800" b="1" i="1" spc="-10" dirty="0">
                        <a:latin typeface="Cambria Math" panose="02040503050406030204" pitchFamily="18" charset="0"/>
                        <a:cs typeface="Calibri"/>
                      </a:rPr>
                      <m:t>𝐟</m:t>
                    </m:r>
                    <m:r>
                      <a:rPr lang="en-US" altLang="zh-CN" sz="2800" b="1" spc="-10" dirty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altLang="zh-CN" sz="2800" b="1" i="1" spc="-10" dirty="0">
                        <a:latin typeface="Cambria Math" panose="02040503050406030204" pitchFamily="18" charset="0"/>
                        <a:cs typeface="Calibri"/>
                      </a:rPr>
                      <m:t>𝐓</m:t>
                    </m:r>
                    <m:r>
                      <a:rPr lang="en-US" altLang="zh-CN" sz="2800" b="1" spc="-10" dirty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zh-CN" altLang="en-US" sz="2800" b="1" spc="-10" dirty="0">
                    <a:latin typeface="Calibri"/>
                    <a:cs typeface="Calibri"/>
                  </a:rPr>
                  <a:t> </a:t>
                </a:r>
                <a:r>
                  <a:rPr lang="en-US" altLang="zh-CN" sz="2800" spc="-10" dirty="0">
                    <a:solidFill>
                      <a:srgbClr val="C00000"/>
                    </a:solidFill>
                    <a:latin typeface="Calibri"/>
                    <a:cs typeface="Calibri"/>
                  </a:rPr>
                  <a:t>[3]</a:t>
                </a:r>
                <a:endParaRPr lang="zh-CN" altLang="en-US" sz="2800" spc="-10" dirty="0">
                  <a:solidFill>
                    <a:srgbClr val="C00000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24" y="3439180"/>
                <a:ext cx="6291276" cy="523220"/>
              </a:xfrm>
              <a:prstGeom prst="rect">
                <a:avLst/>
              </a:prstGeom>
              <a:blipFill>
                <a:blip r:embed="rId6"/>
                <a:stretch>
                  <a:fillRect l="-2035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2">
            <a:extLst>
              <a:ext uri="{FF2B5EF4-FFF2-40B4-BE49-F238E27FC236}">
                <a16:creationId xmlns:a16="http://schemas.microsoft.com/office/drawing/2014/main" id="{92B823E8-43BB-4853-BDDA-E839E9116613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F80C347-8BF8-4E7A-8BF2-CE50B37E12D9}"/>
              </a:ext>
            </a:extLst>
          </p:cNvPr>
          <p:cNvSpPr/>
          <p:nvPr/>
        </p:nvSpPr>
        <p:spPr>
          <a:xfrm>
            <a:off x="762000" y="6260068"/>
            <a:ext cx="72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[3] J. Wang, </a:t>
            </a: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5" dirty="0" err="1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 err="1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dirty="0">
                <a:solidFill>
                  <a:srgbClr val="C00000"/>
                </a:solidFill>
              </a:rPr>
              <a:t>, Z.-C. Lin, and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</a:t>
            </a:r>
            <a:r>
              <a:rPr lang="en-US" altLang="zh-CN" dirty="0">
                <a:solidFill>
                  <a:srgbClr val="C00000"/>
                </a:solidFill>
              </a:rPr>
              <a:t>, PRD 98 (2018) 084046.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CBBA6D0-384A-4BCE-8F14-3F4C2B644362}"/>
              </a:ext>
            </a:extLst>
          </p:cNvPr>
          <p:cNvSpPr/>
          <p:nvPr/>
        </p:nvSpPr>
        <p:spPr>
          <a:xfrm>
            <a:off x="6920241" y="4419600"/>
            <a:ext cx="169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Exponential</a:t>
            </a:r>
            <a:endParaRPr lang="zh-CN" altLang="en-US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753628-D7E5-4E4A-B9BE-9E4DD82414CB}"/>
              </a:ext>
            </a:extLst>
          </p:cNvPr>
          <p:cNvSpPr/>
          <p:nvPr/>
        </p:nvSpPr>
        <p:spPr>
          <a:xfrm>
            <a:off x="6920241" y="5241692"/>
            <a:ext cx="2223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Polynomial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83662A3-3F66-4550-8B30-7FEB8E421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290" y="2431173"/>
            <a:ext cx="1396353" cy="1074027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C0F45ACF-4F2C-4361-80CC-665120BB422B}"/>
              </a:ext>
            </a:extLst>
          </p:cNvPr>
          <p:cNvSpPr txBox="1">
            <a:spLocks/>
          </p:cNvSpPr>
          <p:nvPr/>
        </p:nvSpPr>
        <p:spPr>
          <a:xfrm>
            <a:off x="8305800" y="3199477"/>
            <a:ext cx="414634" cy="534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tabLst>
                <a:tab pos="1920239" algn="l"/>
              </a:tabLst>
            </a:pPr>
            <a:r>
              <a:rPr lang="en-US" sz="2600" dirty="0">
                <a:latin typeface="Calibri"/>
                <a:cs typeface="Calibri"/>
              </a:rPr>
              <a:t>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981200" y="2819400"/>
            <a:ext cx="2514600" cy="702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1982724" y="3750357"/>
            <a:ext cx="6246876" cy="1162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976682" y="1906003"/>
            <a:ext cx="649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-10" dirty="0">
                <a:latin typeface="Calibri"/>
                <a:cs typeface="Calibri"/>
              </a:rPr>
              <a:t>Here, we show the solution for </a:t>
            </a:r>
            <a:r>
              <a:rPr lang="en-US" altLang="zh-CN" sz="2800" spc="-10" dirty="0">
                <a:solidFill>
                  <a:srgbClr val="C00000"/>
                </a:solidFill>
                <a:latin typeface="Calibri"/>
                <a:cs typeface="Calibri"/>
              </a:rPr>
              <a:t>[3]</a:t>
            </a:r>
            <a:r>
              <a:rPr lang="en-US" altLang="zh-CN" sz="2800" spc="-10" dirty="0">
                <a:latin typeface="Calibri"/>
                <a:cs typeface="Calibri"/>
              </a:rPr>
              <a:t> </a:t>
            </a:r>
            <a:endParaRPr lang="zh-CN" altLang="en-US" sz="2800" spc="-10" dirty="0">
              <a:latin typeface="Calibri"/>
              <a:cs typeface="Calibr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99F33D6-5751-4B42-A23A-3C1706713E50}"/>
              </a:ext>
            </a:extLst>
          </p:cNvPr>
          <p:cNvSpPr txBox="1"/>
          <p:nvPr/>
        </p:nvSpPr>
        <p:spPr>
          <a:xfrm>
            <a:off x="5715000" y="282405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spc="-10" dirty="0" err="1">
                <a:latin typeface="Calibri"/>
                <a:cs typeface="Calibri"/>
              </a:rPr>
              <a:t>f</a:t>
            </a:r>
            <a:r>
              <a:rPr lang="en-US" altLang="zh-CN" sz="2800" i="1" spc="-10" baseline="-25000" dirty="0" err="1">
                <a:latin typeface="Calibri"/>
                <a:cs typeface="Calibri"/>
              </a:rPr>
              <a:t>T</a:t>
            </a:r>
            <a:r>
              <a:rPr lang="en-US" altLang="zh-CN" sz="2800" spc="-10" dirty="0">
                <a:latin typeface="Calibri"/>
                <a:cs typeface="Calibri"/>
              </a:rPr>
              <a:t> = d</a:t>
            </a:r>
            <a:r>
              <a:rPr lang="en-US" altLang="zh-CN" sz="2800" i="1" spc="-10" dirty="0">
                <a:latin typeface="Calibri"/>
                <a:cs typeface="Calibri"/>
              </a:rPr>
              <a:t>f</a:t>
            </a:r>
            <a:r>
              <a:rPr lang="en-US" altLang="zh-CN" sz="2800" spc="-10" dirty="0">
                <a:latin typeface="Calibri"/>
                <a:cs typeface="Calibri"/>
              </a:rPr>
              <a:t>/d</a:t>
            </a:r>
            <a:r>
              <a:rPr lang="en-US" altLang="zh-CN" sz="2800" i="1" spc="-10" dirty="0">
                <a:latin typeface="Calibri"/>
                <a:cs typeface="Calibri"/>
              </a:rPr>
              <a:t>T</a:t>
            </a:r>
            <a:endParaRPr lang="zh-CN" altLang="en-US" sz="2800" i="1" spc="-10" dirty="0">
              <a:latin typeface="Calibri"/>
              <a:cs typeface="Calibri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B8F43B12-E8C8-4F95-8D52-4EEB0445DA73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5574697-6E32-4EC9-865F-AEFD5D082AEA}"/>
              </a:ext>
            </a:extLst>
          </p:cNvPr>
          <p:cNvSpPr/>
          <p:nvPr/>
        </p:nvSpPr>
        <p:spPr>
          <a:xfrm>
            <a:off x="762000" y="6260068"/>
            <a:ext cx="72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[3] J. Wang, </a:t>
            </a: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5" dirty="0" err="1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 err="1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dirty="0">
                <a:solidFill>
                  <a:srgbClr val="C00000"/>
                </a:solidFill>
              </a:rPr>
              <a:t>, Z.-C. Lin, and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</a:t>
            </a:r>
            <a:r>
              <a:rPr lang="en-US" altLang="zh-CN" dirty="0">
                <a:solidFill>
                  <a:srgbClr val="C00000"/>
                </a:solidFill>
              </a:rPr>
              <a:t>, PRD 98 (2018) 084046.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724" y="1586634"/>
            <a:ext cx="7400950" cy="6348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>
                <a:latin typeface="Calibri"/>
                <a:cs typeface="Calibri"/>
              </a:rPr>
              <a:t>The solution is given by </a:t>
            </a:r>
            <a:r>
              <a:rPr lang="en-US" sz="2800" spc="-20" dirty="0">
                <a:solidFill>
                  <a:srgbClr val="C00000"/>
                </a:solidFill>
                <a:latin typeface="Calibri"/>
                <a:cs typeface="Calibri"/>
              </a:rPr>
              <a:t>[3]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2221507"/>
            <a:ext cx="3276599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0819"/>
            <a:ext cx="5709714" cy="278015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9686" y="5562600"/>
            <a:ext cx="639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-10" dirty="0">
                <a:solidFill>
                  <a:srgbClr val="0000FF"/>
                </a:solidFill>
                <a:latin typeface="Calibri"/>
                <a:cs typeface="Calibri"/>
              </a:rPr>
              <a:t>This will </a:t>
            </a:r>
            <a:r>
              <a:rPr lang="en-US" altLang="zh-CN" sz="2800" b="1" spc="-10" dirty="0">
                <a:solidFill>
                  <a:srgbClr val="0000FF"/>
                </a:solidFill>
                <a:cs typeface="Calibri"/>
              </a:rPr>
              <a:t>cause split of </a:t>
            </a:r>
            <a:r>
              <a:rPr lang="en-US" altLang="zh-CN" sz="2800" b="1" spc="-10" dirty="0">
                <a:solidFill>
                  <a:srgbClr val="0000FF"/>
                </a:solidFill>
                <a:latin typeface="Calibri"/>
                <a:cs typeface="Calibri"/>
              </a:rPr>
              <a:t>the brane.</a:t>
            </a:r>
            <a:endParaRPr lang="zh-CN" altLang="en-US" sz="2800" b="1" spc="-1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915215"/>
            <a:ext cx="2356543" cy="42337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919C6B47-0614-4626-9C92-B3D80AA078BA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7DF9145C-8C69-4EE1-BFE9-F3AFE58A41F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CE89996F-0494-452A-A5E1-16AE9193E129}"/>
              </a:ext>
            </a:extLst>
          </p:cNvPr>
          <p:cNvSpPr/>
          <p:nvPr/>
        </p:nvSpPr>
        <p:spPr>
          <a:xfrm>
            <a:off x="5705504" y="1648344"/>
            <a:ext cx="2981296" cy="409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84E7D97-6ADA-4F36-A6B7-E9871E17801A}"/>
              </a:ext>
            </a:extLst>
          </p:cNvPr>
          <p:cNvSpPr/>
          <p:nvPr/>
        </p:nvSpPr>
        <p:spPr>
          <a:xfrm>
            <a:off x="762000" y="6260068"/>
            <a:ext cx="72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[3] J. Wang, </a:t>
            </a: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5" dirty="0" err="1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 err="1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dirty="0">
                <a:solidFill>
                  <a:srgbClr val="C00000"/>
                </a:solidFill>
              </a:rPr>
              <a:t>, Z.-C. Lin, and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</a:t>
            </a:r>
            <a:r>
              <a:rPr lang="en-US" altLang="zh-CN" dirty="0">
                <a:solidFill>
                  <a:srgbClr val="C00000"/>
                </a:solidFill>
              </a:rPr>
              <a:t>, PRD 98 (2018) 084046.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57400" y="2202109"/>
            <a:ext cx="3913632" cy="275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6172200" y="3214641"/>
                <a:ext cx="2362200" cy="153870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 marR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pc="0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l-GR" sz="2000" i="1" spc="0" dirty="0" smtClean="0">
                              <a:latin typeface="Cambria Math" panose="02040503050406030204" pitchFamily="18" charset="0"/>
                              <a:cs typeface="Calibri"/>
                            </a:rPr>
                            <m:t>𝛼</m:t>
                          </m:r>
                        </m:e>
                        <m:sub>
                          <m:r>
                            <a:rPr lang="el-GR" altLang="zh-CN" sz="2000" i="1" dirty="0">
                              <a:latin typeface="Cambria Math" panose="02040503050406030204" pitchFamily="18" charset="0"/>
                              <a:cs typeface="Calibri"/>
                            </a:rPr>
                            <m:t>0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lang="el-GR" altLang="zh-CN" sz="2000" dirty="0">
                          <a:cs typeface="Calibri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000" b="0" i="0" dirty="0" smtClean="0">
                          <a:cs typeface="Calibri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zh-CN" sz="2000" dirty="0">
                          <a:cs typeface="Calibri"/>
                        </a:rPr>
                        <m:t>−</m:t>
                      </m:r>
                      <m:r>
                        <a:rPr lang="el-GR" sz="2000" i="1" spc="0" dirty="0" smtClean="0">
                          <a:latin typeface="Cambria Math" panose="02040503050406030204" pitchFamily="18" charset="0"/>
                          <a:cs typeface="Calibri"/>
                        </a:rPr>
                        <m:t>116</m:t>
                      </m:r>
                      <m:r>
                        <a:rPr lang="el-GR" sz="2000" i="1" spc="0" dirty="0" smtClean="0">
                          <a:latin typeface="Cambria Math" panose="02040503050406030204" pitchFamily="18" charset="0"/>
                          <a:cs typeface="Calibri"/>
                        </a:rPr>
                        <m:t>.</m:t>
                      </m:r>
                      <m:r>
                        <a:rPr lang="el-GR" sz="2000" i="1" spc="0" dirty="0" smtClean="0">
                          <a:latin typeface="Cambria Math" panose="02040503050406030204" pitchFamily="18" charset="0"/>
                          <a:cs typeface="Calibri"/>
                        </a:rPr>
                        <m:t>4</m:t>
                      </m:r>
                    </m:oMath>
                  </m:oMathPara>
                </a14:m>
                <a:endParaRPr lang="en-US" sz="2000" spc="0" dirty="0">
                  <a:latin typeface="Calibri"/>
                  <a:cs typeface="Calibri"/>
                </a:endParaRPr>
              </a:p>
              <a:p>
                <a:pPr marL="12700" marR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l-GR" altLang="zh-CN" sz="2000" i="1" dirty="0">
                              <a:latin typeface="Cambria Math" panose="02040503050406030204" pitchFamily="18" charset="0"/>
                              <a:cs typeface="Calibri"/>
                            </a:rPr>
                            <m:t>𝛼</m:t>
                          </m:r>
                        </m:e>
                        <m:sub>
                          <m:r>
                            <a:rPr lang="el-GR" altLang="zh-CN" sz="2000" i="1" dirty="0"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lang="el-GR" altLang="zh-CN" sz="2000" dirty="0">
                          <a:cs typeface="Calibri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000" b="0" i="0" dirty="0" smtClean="0">
                          <a:cs typeface="Calibri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zh-CN" sz="2000" dirty="0">
                          <a:cs typeface="Calibri"/>
                        </a:rPr>
                        <m:t>−</m:t>
                      </m:r>
                      <m:r>
                        <a:rPr lang="el-GR" altLang="zh-CN" sz="2000" i="1" dirty="0">
                          <a:latin typeface="Cambria Math" panose="02040503050406030204" pitchFamily="18" charset="0"/>
                          <a:cs typeface="Calibri"/>
                        </a:rPr>
                        <m:t>47</m:t>
                      </m:r>
                      <m:r>
                        <a:rPr lang="el-GR" altLang="zh-CN" sz="2000" i="1" dirty="0">
                          <a:latin typeface="Cambria Math" panose="02040503050406030204" pitchFamily="18" charset="0"/>
                          <a:cs typeface="Calibri"/>
                        </a:rPr>
                        <m:t>.</m:t>
                      </m:r>
                      <m:r>
                        <a:rPr lang="el-GR" altLang="zh-CN" sz="2000" i="1" dirty="0"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altLang="zh-CN" sz="2000" dirty="0">
                  <a:cs typeface="Calibri"/>
                </a:endParaRPr>
              </a:p>
              <a:p>
                <a:pPr marL="12700" marR="1270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pc="-5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zh-CN" altLang="en-US" sz="2000" i="1" spc="-5" dirty="0">
                            <a:latin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  <m:sub>
                        <m:r>
                          <a:rPr lang="en-US" altLang="zh-CN" sz="2000" i="1" spc="-5" dirty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000" spc="5" dirty="0">
                    <a:latin typeface="Calibri"/>
                    <a:cs typeface="Calibri"/>
                  </a:rPr>
                  <a:t> </a:t>
                </a:r>
                <a:r>
                  <a:rPr lang="el-GR" sz="2000" spc="0" dirty="0">
                    <a:latin typeface="Calibri"/>
                    <a:cs typeface="Calibri"/>
                  </a:rPr>
                  <a:t>=</a:t>
                </a:r>
                <a:r>
                  <a:rPr lang="el-GR" sz="2000" spc="10" dirty="0">
                    <a:latin typeface="Calibri"/>
                    <a:cs typeface="Calibri"/>
                  </a:rPr>
                  <a:t> </a:t>
                </a:r>
                <a:r>
                  <a:rPr lang="el-GR" sz="2000" spc="0" dirty="0">
                    <a:latin typeface="Calibri"/>
                    <a:cs typeface="Calibri"/>
                  </a:rPr>
                  <a:t>−7.48</a:t>
                </a:r>
                <a:endParaRPr lang="en-US" sz="2000" spc="0" dirty="0">
                  <a:latin typeface="Calibri"/>
                  <a:cs typeface="Calibri"/>
                </a:endParaRPr>
              </a:p>
              <a:p>
                <a:pPr marL="12700" marR="1270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pc="-5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zh-CN" altLang="en-US" sz="2000" i="1" spc="-5" dirty="0">
                            <a:latin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pc="-5" dirty="0" smtClean="0">
                            <a:latin typeface="Cambria Math" panose="02040503050406030204" pitchFamily="18" charset="0"/>
                            <a:cs typeface="Calibri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000" spc="5" dirty="0">
                    <a:latin typeface="Calibri"/>
                    <a:cs typeface="Calibri"/>
                  </a:rPr>
                  <a:t> </a:t>
                </a:r>
                <a:r>
                  <a:rPr lang="el-GR" sz="2000" spc="0" dirty="0">
                    <a:latin typeface="Calibri"/>
                    <a:cs typeface="Calibri"/>
                  </a:rPr>
                  <a:t>= −0.37</a:t>
                </a:r>
                <a:r>
                  <a:rPr lang="el-GR" sz="2000" spc="-10" dirty="0">
                    <a:latin typeface="Calibri"/>
                    <a:cs typeface="Calibri"/>
                  </a:rPr>
                  <a:t>1</a:t>
                </a:r>
                <a:endParaRPr sz="20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214641"/>
                <a:ext cx="2362200" cy="1538702"/>
              </a:xfrm>
              <a:prstGeom prst="rect">
                <a:avLst/>
              </a:prstGeom>
              <a:blipFill>
                <a:blip r:embed="rId3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990600" y="5295877"/>
                <a:ext cx="7696200" cy="8477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 marR="12700">
                  <a:lnSpc>
                    <a:spcPct val="100099"/>
                  </a:lnSpc>
                </a:pP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The</a:t>
                </a:r>
                <a:r>
                  <a:rPr lang="en-US" sz="2400" b="1" spc="10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-15" dirty="0">
                    <a:solidFill>
                      <a:srgbClr val="0000FF"/>
                    </a:solidFill>
                    <a:latin typeface="Calibri"/>
                    <a:cs typeface="Calibri"/>
                  </a:rPr>
                  <a:t>m</a:t>
                </a:r>
                <a:r>
                  <a:rPr lang="en-US" sz="2400" b="1" spc="-20" dirty="0">
                    <a:solidFill>
                      <a:srgbClr val="0000FF"/>
                    </a:solidFill>
                    <a:latin typeface="Calibri"/>
                    <a:cs typeface="Calibri"/>
                  </a:rPr>
                  <a:t>a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2400" b="1" spc="-5" dirty="0">
                    <a:solidFill>
                      <a:srgbClr val="0000FF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mum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nu</a:t>
                </a:r>
                <a:r>
                  <a:rPr lang="en-US" sz="2400" b="1" spc="-15" dirty="0">
                    <a:solidFill>
                      <a:srgbClr val="0000FF"/>
                    </a:solidFill>
                    <a:latin typeface="Calibri"/>
                    <a:cs typeface="Calibri"/>
                  </a:rPr>
                  <a:t>mb</a:t>
                </a:r>
                <a:r>
                  <a:rPr lang="en-US" sz="2400" b="1" spc="-5" dirty="0">
                    <a:solidFill>
                      <a:srgbClr val="0000FF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r</a:t>
                </a:r>
                <a:r>
                  <a:rPr lang="en-US" sz="2400" b="1" spc="5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of</a:t>
                </a:r>
                <a:r>
                  <a:rPr lang="en-US" sz="2400" b="1" spc="-5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5" dirty="0">
                    <a:solidFill>
                      <a:srgbClr val="0000FF"/>
                    </a:solidFill>
                    <a:latin typeface="Calibri"/>
                    <a:cs typeface="Calibri"/>
                  </a:rPr>
                  <a:t>s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u</a:t>
                </a:r>
                <a:r>
                  <a:rPr lang="en-US" sz="2400" b="1" spc="15" dirty="0">
                    <a:solidFill>
                      <a:srgbClr val="0000FF"/>
                    </a:solidFill>
                    <a:latin typeface="Calibri"/>
                    <a:cs typeface="Calibri"/>
                  </a:rPr>
                  <a:t>b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-b</a:t>
                </a:r>
                <a:r>
                  <a:rPr lang="en-US" sz="2400" b="1" spc="-50" dirty="0">
                    <a:solidFill>
                      <a:srgbClr val="0000FF"/>
                    </a:solidFill>
                    <a:latin typeface="Calibri"/>
                    <a:cs typeface="Calibri"/>
                  </a:rPr>
                  <a:t>r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an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es</a:t>
                </a:r>
                <a:r>
                  <a:rPr lang="en-US" sz="2400" b="1" spc="-5" dirty="0">
                    <a:solidFill>
                      <a:srgbClr val="0000FF"/>
                    </a:solidFill>
                    <a:latin typeface="Calibri"/>
                    <a:cs typeface="Calibri"/>
                  </a:rPr>
                  <a:t> i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nc</a:t>
                </a:r>
                <a:r>
                  <a:rPr lang="en-US" sz="2400" b="1" spc="-45" dirty="0">
                    <a:solidFill>
                      <a:srgbClr val="0000FF"/>
                    </a:solidFill>
                    <a:latin typeface="Calibri"/>
                    <a:cs typeface="Calibri"/>
                  </a:rPr>
                  <a:t>r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ea</a:t>
                </a:r>
                <a:r>
                  <a:rPr lang="en-US" sz="2400" b="1" spc="-5" dirty="0">
                    <a:solidFill>
                      <a:srgbClr val="0000FF"/>
                    </a:solidFill>
                    <a:latin typeface="Calibri"/>
                    <a:cs typeface="Calibri"/>
                  </a:rPr>
                  <a:t>s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es</a:t>
                </a:r>
                <a:r>
                  <a:rPr lang="en-US" sz="2400" b="1" spc="-5" dirty="0">
                    <a:solidFill>
                      <a:srgbClr val="0000FF"/>
                    </a:solidFill>
                    <a:latin typeface="Calibri"/>
                    <a:cs typeface="Calibri"/>
                  </a:rPr>
                  <a:t> w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th</a:t>
                </a:r>
                <a:r>
                  <a:rPr lang="en-US" sz="2400" b="1" spc="10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the</a:t>
                </a:r>
                <a:r>
                  <a:rPr lang="en-US" sz="2400" b="1" spc="10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nu</a:t>
                </a:r>
                <a:r>
                  <a:rPr lang="en-US" sz="2400" b="1" spc="-15" dirty="0">
                    <a:solidFill>
                      <a:srgbClr val="0000FF"/>
                    </a:solidFill>
                    <a:latin typeface="Calibri"/>
                    <a:cs typeface="Calibri"/>
                  </a:rPr>
                  <a:t>mb</a:t>
                </a:r>
                <a:r>
                  <a:rPr lang="en-US" sz="2400" b="1" spc="-5" dirty="0">
                    <a:solidFill>
                      <a:srgbClr val="0000FF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r</a:t>
                </a:r>
                <a:r>
                  <a:rPr lang="en-US" sz="2400" b="1" spc="5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of</a:t>
                </a:r>
                <a:r>
                  <a:rPr lang="en-US" sz="2400" b="1" spc="-5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-35" dirty="0">
                    <a:solidFill>
                      <a:srgbClr val="0000FF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erms</a:t>
                </a:r>
                <a:r>
                  <a:rPr lang="en-US" sz="2400" b="1" spc="5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in</a:t>
                </a:r>
                <a:r>
                  <a:rPr lang="en-US" sz="2400" b="1" spc="5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the pol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ynomial </a:t>
                </a:r>
                <a:r>
                  <a:rPr lang="en-US" sz="2400" b="1" spc="-30" dirty="0">
                    <a:solidFill>
                      <a:srgbClr val="0000FF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xp</a:t>
                </a:r>
                <a:r>
                  <a:rPr lang="en-US" sz="2400" b="1" spc="-30" dirty="0">
                    <a:solidFill>
                      <a:srgbClr val="0000FF"/>
                    </a:solidFill>
                    <a:latin typeface="Calibri"/>
                    <a:cs typeface="Calibri"/>
                  </a:rPr>
                  <a:t>r</a:t>
                </a:r>
                <a:r>
                  <a:rPr lang="en-US" sz="24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400" b="1" spc="-5" dirty="0">
                    <a:solidFill>
                      <a:srgbClr val="0000FF"/>
                    </a:solidFill>
                    <a:latin typeface="Calibri"/>
                    <a:cs typeface="Calibri"/>
                  </a:rPr>
                  <a:t>s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sion</a:t>
                </a:r>
                <a:r>
                  <a:rPr lang="en-US" sz="2400" b="1" spc="-15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b="1" spc="0" dirty="0">
                    <a:solidFill>
                      <a:srgbClr val="0000FF"/>
                    </a:solidFill>
                    <a:latin typeface="Calibri"/>
                    <a:cs typeface="Calibri"/>
                  </a:rPr>
                  <a:t>of</a:t>
                </a:r>
                <a:r>
                  <a:rPr lang="en-US" sz="2400" b="1" spc="10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b="1" i="1" spc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/>
                      </a:rPr>
                      <m:t>𝒇</m:t>
                    </m:r>
                    <m:r>
                      <a:rPr lang="en-US" altLang="zh-CN" sz="2400" b="1" i="1" spc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zh-CN" altLang="en-US" sz="2400" b="1" i="1" spc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/>
                      </a:rPr>
                      <m:t>𝑻</m:t>
                    </m:r>
                    <m:r>
                      <a:rPr lang="en-US" altLang="zh-CN" sz="2400" b="1" i="1" spc="5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altLang="zh-CN" sz="2400" b="1" i="1" spc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/>
                    <a:cs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95877"/>
                <a:ext cx="7696200" cy="847725"/>
              </a:xfrm>
              <a:prstGeom prst="rect">
                <a:avLst/>
              </a:prstGeom>
              <a:blipFill>
                <a:blip r:embed="rId4"/>
                <a:stretch>
                  <a:fillRect l="-2298" t="-11511" b="-7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897656" y="1581438"/>
                <a:ext cx="8018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-10" dirty="0">
                    <a:latin typeface="Calibri"/>
                    <a:cs typeface="Calibri"/>
                  </a:rPr>
                  <a:t>Energy  </a:t>
                </a:r>
                <a:r>
                  <a:rPr lang="en-US" altLang="zh-CN" sz="2800" b="1" dirty="0"/>
                  <a:t>density </a:t>
                </a:r>
                <a:r>
                  <a:rPr lang="en-US" altLang="zh-CN" sz="2800" dirty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zh-CN" altLang="en-US" sz="2800" i="1" spc="-10" dirty="0">
                            <a:latin typeface="Cambria Math" panose="02040503050406030204" pitchFamily="18" charset="0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"/>
                          </a:rPr>
                          <m:t>𝑇</m:t>
                        </m:r>
                      </m:sub>
                    </m:sSub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altLang="zh-CN" sz="2800" i="1" spc="35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en-US" altLang="zh-CN" sz="2800" i="1" spc="-5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zh-CN" altLang="en-US" sz="2800" i="1" spc="-5" dirty="0">
                            <a:latin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  <m:sub>
                        <m:r>
                          <a:rPr lang="en-US" altLang="zh-CN" sz="2800" i="1" spc="-5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zh-CN" altLang="en-US" sz="2800" i="1" dirty="0"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en-US" altLang="zh-CN" sz="2800" i="1" spc="-5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zh-CN" altLang="en-US" sz="2800" i="1" spc="-5" dirty="0">
                            <a:latin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  <m:sub>
                        <m:r>
                          <a:rPr lang="en-US" altLang="zh-CN" sz="2800" i="1" spc="-5" dirty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  <a:cs typeface="Calibri"/>
                          </a:rPr>
                          <m:t>𝑇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p>
                    </m:sSup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en-US" altLang="zh-CN" sz="2800" i="1" spc="-5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zh-CN" altLang="en-US" sz="2800" i="1" spc="-5" dirty="0">
                            <a:latin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  <m:sub>
                        <m:r>
                          <a:rPr lang="en-US" altLang="zh-CN" sz="2800" i="1" spc="-5" dirty="0">
                            <a:latin typeface="Cambria Math" panose="02040503050406030204" pitchFamily="18" charset="0"/>
                            <a:cs typeface="Calibri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  <a:cs typeface="Calibri"/>
                          </a:rPr>
                          <m:t>𝑇</m:t>
                        </m:r>
                      </m:e>
                      <m:sup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800" spc="-10" dirty="0">
                    <a:latin typeface="Calibri"/>
                    <a:cs typeface="Calibri"/>
                  </a:rPr>
                  <a:t> </a:t>
                </a:r>
                <a:r>
                  <a:rPr lang="en-US" altLang="zh-CN" sz="2800" spc="-10" dirty="0">
                    <a:latin typeface="Calibri"/>
                    <a:cs typeface="Calibri"/>
                  </a:rPr>
                  <a:t>)</a:t>
                </a:r>
                <a:endParaRPr lang="zh-CN" altLang="en-US" sz="2800" spc="-1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6" y="1581438"/>
                <a:ext cx="8018052" cy="523220"/>
              </a:xfrm>
              <a:prstGeom prst="rect">
                <a:avLst/>
              </a:prstGeom>
              <a:blipFill>
                <a:blip r:embed="rId5"/>
                <a:stretch>
                  <a:fillRect l="-1520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2">
            <a:extLst>
              <a:ext uri="{FF2B5EF4-FFF2-40B4-BE49-F238E27FC236}">
                <a16:creationId xmlns:a16="http://schemas.microsoft.com/office/drawing/2014/main" id="{6283D9A8-D41F-4067-AD4B-BE12BE1B5662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0306A322-9C83-4787-B0B7-56B2C670EAA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24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746BDBA-55E8-4CFF-BE44-8EF5B7B0805F}"/>
              </a:ext>
            </a:extLst>
          </p:cNvPr>
          <p:cNvSpPr txBox="1"/>
          <p:nvPr/>
        </p:nvSpPr>
        <p:spPr>
          <a:xfrm>
            <a:off x="914401" y="1524000"/>
            <a:ext cx="7924799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7205" indent="-457200">
              <a:buFont typeface="Wingdings" panose="05000000000000000000" pitchFamily="2" charset="2"/>
              <a:buChar char="Ø"/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odel 3</a:t>
            </a:r>
            <a:r>
              <a:rPr lang="en-US" sz="2800" b="1" spc="-15" dirty="0">
                <a:solidFill>
                  <a:srgbClr val="0000FF"/>
                </a:solidFill>
                <a:latin typeface="Calibri"/>
                <a:cs typeface="Calibri"/>
              </a:rPr>
              <a:t>—</a:t>
            </a:r>
            <a:r>
              <a:rPr lang="en-US" altLang="zh-CN" sz="2800" b="1" dirty="0">
                <a:solidFill>
                  <a:srgbClr val="0000FF"/>
                </a:solidFill>
              </a:rPr>
              <a:t>Reduced Born-</a:t>
            </a:r>
            <a:r>
              <a:rPr lang="en-US" altLang="zh-CN" sz="2800" b="1" dirty="0" err="1">
                <a:solidFill>
                  <a:srgbClr val="0000FF"/>
                </a:solidFill>
              </a:rPr>
              <a:t>Infeld</a:t>
            </a:r>
            <a:r>
              <a:rPr lang="en-US" altLang="zh-CN" sz="2800" b="1" dirty="0">
                <a:solidFill>
                  <a:srgbClr val="0000FF"/>
                </a:solidFill>
              </a:rPr>
              <a:t>-</a:t>
            </a:r>
            <a:r>
              <a:rPr lang="en-US" altLang="zh-CN" sz="2800" b="1" spc="-15" dirty="0">
                <a:solidFill>
                  <a:srgbClr val="0000FF"/>
                </a:solidFill>
                <a:latin typeface="Calibri"/>
                <a:cs typeface="Calibri"/>
              </a:rPr>
              <a:t>f(T) brane</a:t>
            </a:r>
            <a:r>
              <a:rPr lang="en-US" altLang="zh-CN" sz="2800" b="1" spc="-15" dirty="0">
                <a:solidFill>
                  <a:srgbClr val="FF0000"/>
                </a:solidFill>
                <a:latin typeface="Calibri"/>
                <a:cs typeface="Calibri"/>
              </a:rPr>
              <a:t> [4]</a:t>
            </a:r>
            <a:endParaRPr lang="en-US" altLang="zh-CN" sz="2800" b="1" dirty="0"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0EE7217-556B-4651-9AAC-0AA1756B3240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DD7528C-5F71-40D2-8659-8BA679FF4051}"/>
              </a:ext>
            </a:extLst>
          </p:cNvPr>
          <p:cNvSpPr/>
          <p:nvPr/>
        </p:nvSpPr>
        <p:spPr>
          <a:xfrm>
            <a:off x="918557" y="2431362"/>
            <a:ext cx="2395727" cy="748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7B8A54-AE23-4EB2-BC6A-E6474C923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20" y="3857965"/>
            <a:ext cx="4919603" cy="24096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D1903F-1612-42E3-BB0E-B5D662950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197" y="2101994"/>
            <a:ext cx="5296878" cy="7482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244C49-E474-4040-B331-968C814F4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97" y="2908231"/>
            <a:ext cx="2971086" cy="38918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CCAA1D2-0AFD-47D4-8B48-DF66FA5C70C6}"/>
              </a:ext>
            </a:extLst>
          </p:cNvPr>
          <p:cNvSpPr txBox="1"/>
          <p:nvPr/>
        </p:nvSpPr>
        <p:spPr>
          <a:xfrm>
            <a:off x="990600" y="429543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Solution:</a:t>
            </a:r>
            <a:endParaRPr lang="zh-CN" altLang="en-US" sz="28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ABFAADE-37A4-41E3-B219-CB9011B6019D}"/>
              </a:ext>
            </a:extLst>
          </p:cNvPr>
          <p:cNvSpPr/>
          <p:nvPr/>
        </p:nvSpPr>
        <p:spPr>
          <a:xfrm>
            <a:off x="914401" y="6172199"/>
            <a:ext cx="7238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[4] K. Yang, </a:t>
            </a: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5" dirty="0" err="1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 err="1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dirty="0">
                <a:solidFill>
                  <a:srgbClr val="C00000"/>
                </a:solidFill>
              </a:rPr>
              <a:t>, Z.-C. Lin, and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iu, </a:t>
            </a:r>
            <a:r>
              <a:rPr lang="zh-CN" altLang="en-US" dirty="0">
                <a:solidFill>
                  <a:srgbClr val="C00000"/>
                </a:solidFill>
              </a:rPr>
              <a:t>P</a:t>
            </a:r>
            <a:r>
              <a:rPr lang="en-US" altLang="zh-CN" dirty="0">
                <a:solidFill>
                  <a:srgbClr val="C00000"/>
                </a:solidFill>
              </a:rPr>
              <a:t>L</a:t>
            </a:r>
            <a:r>
              <a:rPr lang="zh-CN" altLang="en-US" dirty="0">
                <a:solidFill>
                  <a:srgbClr val="C00000"/>
                </a:solidFill>
              </a:rPr>
              <a:t>B 782 (2018) 170</a:t>
            </a:r>
            <a:r>
              <a:rPr lang="en-US" altLang="zh-CN" dirty="0">
                <a:solidFill>
                  <a:srgbClr val="C00000"/>
                </a:solidFill>
              </a:rPr>
              <a:t>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9513D137-8F4E-46DF-AAF3-FEFABC4167A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25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212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801316A-F1B8-4D79-BE96-AFC552C9D999}"/>
              </a:ext>
            </a:extLst>
          </p:cNvPr>
          <p:cNvSpPr/>
          <p:nvPr/>
        </p:nvSpPr>
        <p:spPr>
          <a:xfrm>
            <a:off x="1905001" y="1959723"/>
            <a:ext cx="3962399" cy="728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FA4637-76F6-4D0D-B39D-2EF91EBAA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45" y="2880086"/>
            <a:ext cx="3962399" cy="320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6E987E-3E07-49A9-A08D-BE1932CC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374" y="3493308"/>
            <a:ext cx="2833600" cy="7280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F1EF1F-756D-48AE-8BCE-AC065A574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767" y="4234872"/>
            <a:ext cx="4021526" cy="5268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014DAA-F598-44DE-8FB2-7715F4D7F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761739"/>
            <a:ext cx="4518498" cy="118186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3BCCC46-FB02-40B2-85D2-91CD984B975F}"/>
              </a:ext>
            </a:extLst>
          </p:cNvPr>
          <p:cNvSpPr/>
          <p:nvPr/>
        </p:nvSpPr>
        <p:spPr>
          <a:xfrm>
            <a:off x="1023924" y="6236935"/>
            <a:ext cx="7891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15" dirty="0">
                <a:solidFill>
                  <a:srgbClr val="C00000"/>
                </a:solidFill>
                <a:cs typeface="Calibri"/>
              </a:rPr>
              <a:t>[5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] </a:t>
            </a: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5" dirty="0" err="1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 err="1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,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Zhon</a:t>
            </a:r>
            <a:r>
              <a:rPr lang="en-US" altLang="zh-CN" spc="25" dirty="0" err="1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,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K. </a:t>
            </a:r>
            <a:r>
              <a:rPr lang="en-US" altLang="zh-CN" spc="-12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an</a:t>
            </a:r>
            <a:r>
              <a:rPr lang="en-US" altLang="zh-CN" spc="30" dirty="0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,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185" dirty="0">
                <a:solidFill>
                  <a:srgbClr val="C00000"/>
                </a:solidFill>
                <a:cs typeface="Calibri"/>
              </a:rPr>
              <a:t>T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</a:t>
            </a:r>
            <a:r>
              <a:rPr lang="en-US" altLang="zh-CN" spc="-185" dirty="0">
                <a:solidFill>
                  <a:srgbClr val="C00000"/>
                </a:solidFill>
                <a:cs typeface="Calibri"/>
              </a:rPr>
              <a:t>T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Sui, and</a:t>
            </a:r>
            <a:r>
              <a:rPr lang="en-US" altLang="zh-CN" spc="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10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iu, </a:t>
            </a:r>
            <a:r>
              <a:rPr lang="en-US" altLang="zh-CN" spc="2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arX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i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v:1805.05650</a:t>
            </a:r>
            <a:endParaRPr lang="en-US" altLang="zh-CN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95820A9-1694-4216-B466-67B55C22D3C0}"/>
              </a:ext>
            </a:extLst>
          </p:cNvPr>
          <p:cNvSpPr txBox="1"/>
          <p:nvPr/>
        </p:nvSpPr>
        <p:spPr>
          <a:xfrm>
            <a:off x="914401" y="1524000"/>
            <a:ext cx="7467599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7205" indent="-457200">
              <a:buFont typeface="Wingdings" panose="05000000000000000000" pitchFamily="2" charset="2"/>
              <a:buChar char="Ø"/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odel </a:t>
            </a:r>
            <a:r>
              <a:rPr lang="en-US" sz="2800" b="1" spc="-15" dirty="0">
                <a:solidFill>
                  <a:srgbClr val="FF0000"/>
                </a:solidFill>
                <a:cs typeface="Calibri"/>
              </a:rPr>
              <a:t>4</a:t>
            </a:r>
            <a:r>
              <a:rPr lang="en-US" sz="2800" b="1" spc="-15" dirty="0">
                <a:solidFill>
                  <a:srgbClr val="0000FF"/>
                </a:solidFill>
                <a:cs typeface="Calibri"/>
              </a:rPr>
              <a:t>—Mimetic </a:t>
            </a:r>
            <a:r>
              <a:rPr lang="en-US" altLang="zh-CN" sz="2800" b="1" spc="-15" dirty="0">
                <a:solidFill>
                  <a:srgbClr val="0000FF"/>
                </a:solidFill>
                <a:cs typeface="Calibri"/>
              </a:rPr>
              <a:t>f(T)</a:t>
            </a:r>
            <a:r>
              <a:rPr lang="en-US" sz="2800" b="1" spc="-15" dirty="0">
                <a:solidFill>
                  <a:srgbClr val="0000FF"/>
                </a:solidFill>
                <a:cs typeface="Calibri"/>
              </a:rPr>
              <a:t> brane</a:t>
            </a:r>
            <a:r>
              <a:rPr lang="en-US" sz="2800" spc="-15" dirty="0">
                <a:solidFill>
                  <a:srgbClr val="0000FF"/>
                </a:solidFill>
                <a:cs typeface="Calibri"/>
              </a:rPr>
              <a:t> </a:t>
            </a:r>
            <a:r>
              <a:rPr lang="en-US" sz="2800" spc="-15" dirty="0">
                <a:solidFill>
                  <a:srgbClr val="FF0000"/>
                </a:solidFill>
                <a:cs typeface="Calibri"/>
              </a:rPr>
              <a:t>[5]</a:t>
            </a:r>
            <a:endParaRPr lang="en-US" altLang="zh-CN" sz="2800" b="1" dirty="0">
              <a:cs typeface="Calibr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72D321-20C0-43A7-8FA5-D0B57D5A254F}"/>
              </a:ext>
            </a:extLst>
          </p:cNvPr>
          <p:cNvSpPr txBox="1"/>
          <p:nvPr/>
        </p:nvSpPr>
        <p:spPr>
          <a:xfrm>
            <a:off x="1066800" y="4310391"/>
            <a:ext cx="1871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Solution:</a:t>
            </a:r>
            <a:endParaRPr lang="zh-CN" altLang="en-US" sz="2800" b="1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487C0DB4-27A6-4B1D-82AC-2CA43BDA326C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f(T) brane solutions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D4F7564-DF58-476D-855A-F7BF75EF569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26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490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6A45583-2EEE-4121-9C41-2B879140D2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108" y="787972"/>
            <a:ext cx="7400950" cy="6348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C</a:t>
            </a:r>
            <a:r>
              <a:rPr sz="4000" spc="-20" dirty="0">
                <a:latin typeface="Calibri"/>
                <a:cs typeface="Calibri"/>
              </a:rPr>
              <a:t>o</a:t>
            </a:r>
            <a:r>
              <a:rPr sz="4000" spc="-60" dirty="0">
                <a:latin typeface="Calibri"/>
                <a:cs typeface="Calibri"/>
              </a:rPr>
              <a:t>nt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-60" dirty="0">
                <a:latin typeface="Calibri"/>
                <a:cs typeface="Calibri"/>
              </a:rPr>
              <a:t>n</a:t>
            </a:r>
            <a:r>
              <a:rPr sz="4000" spc="-15" dirty="0">
                <a:latin typeface="Calibri"/>
                <a:cs typeface="Calibri"/>
              </a:rPr>
              <a:t>ts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66D048CC-4201-47FB-AE4C-536AA62159F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27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5F20FC4-21A4-47E0-9D80-2F437C4F21D5}"/>
              </a:ext>
            </a:extLst>
          </p:cNvPr>
          <p:cNvSpPr txBox="1"/>
          <p:nvPr/>
        </p:nvSpPr>
        <p:spPr>
          <a:xfrm>
            <a:off x="871524" y="2000250"/>
            <a:ext cx="7371410" cy="3486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sz="3200" b="1" dirty="0">
                <a:latin typeface="Calibri"/>
                <a:cs typeface="Calibri"/>
              </a:rPr>
              <a:t>1.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0" dirty="0">
                <a:latin typeface="Calibri"/>
                <a:cs typeface="Calibri"/>
              </a:rPr>
              <a:t>t</a:t>
            </a: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oduct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on</a:t>
            </a:r>
            <a:endParaRPr sz="1400" b="1" dirty="0"/>
          </a:p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lang="fr-FR" altLang="zh-CN" sz="3200" b="1" dirty="0">
                <a:cs typeface="Calibri"/>
              </a:rPr>
              <a:t>2. f(T) brane solutions</a:t>
            </a:r>
            <a:endParaRPr sz="1400" b="1" dirty="0"/>
          </a:p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3.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4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0000FF"/>
                </a:solidFill>
                <a:latin typeface="Calibri"/>
                <a:cs typeface="Calibri"/>
              </a:rPr>
              <a:t>abi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b="1" spc="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2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b="1" spc="0" dirty="0">
                <a:solidFill>
                  <a:srgbClr val="0000FF"/>
                </a:solidFill>
                <a:latin typeface="Calibri"/>
                <a:cs typeface="Calibri"/>
              </a:rPr>
              <a:t>ali</a:t>
            </a:r>
            <a:r>
              <a:rPr sz="3200" b="1" spc="-60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b="1" spc="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endParaRPr sz="1400" b="1" dirty="0">
              <a:solidFill>
                <a:srgbClr val="0000FF"/>
              </a:solidFill>
            </a:endParaRPr>
          </a:p>
          <a:p>
            <a:pPr marL="619125" indent="-607060">
              <a:lnSpc>
                <a:spcPct val="100000"/>
              </a:lnSpc>
              <a:buClr>
                <a:srgbClr val="006FC0"/>
              </a:buClr>
              <a:buSzPct val="109375"/>
              <a:buFont typeface="Wingdings"/>
              <a:buChar char=""/>
              <a:tabLst>
                <a:tab pos="619125" algn="l"/>
              </a:tabLst>
            </a:pPr>
            <a:r>
              <a:rPr sz="3200" b="1" dirty="0">
                <a:latin typeface="Calibri"/>
                <a:cs typeface="Calibri"/>
              </a:rPr>
              <a:t>4.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Summary</a:t>
            </a:r>
            <a:endParaRPr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82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61260" y="2819400"/>
            <a:ext cx="3895344" cy="882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9339" y="4428744"/>
            <a:ext cx="4296156" cy="752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1524" y="2047495"/>
            <a:ext cx="4919676" cy="848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8"/>
              </a:spcBef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2800" b="1" spc="-8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ert</a:t>
            </a:r>
            <a:r>
              <a:rPr sz="2800" b="1" spc="-25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rbed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 err="1">
                <a:latin typeface="Calibri"/>
                <a:cs typeface="Calibri"/>
              </a:rPr>
              <a:t>v</a:t>
            </a:r>
            <a:r>
              <a:rPr sz="2800" b="1" spc="-20" dirty="0" err="1">
                <a:latin typeface="Calibri"/>
                <a:cs typeface="Calibri"/>
              </a:rPr>
              <a:t>i</a:t>
            </a:r>
            <a:r>
              <a:rPr sz="2800" b="1" spc="-15" dirty="0" err="1">
                <a:latin typeface="Calibri"/>
                <a:cs typeface="Calibri"/>
              </a:rPr>
              <a:t>el</a:t>
            </a:r>
            <a:r>
              <a:rPr sz="2800" b="1" spc="-25" dirty="0" err="1">
                <a:latin typeface="Calibri"/>
                <a:cs typeface="Calibri"/>
              </a:rPr>
              <a:t>b</a:t>
            </a:r>
            <a:r>
              <a:rPr sz="2800" b="1" spc="-15" dirty="0" err="1">
                <a:latin typeface="Calibri"/>
                <a:cs typeface="Calibri"/>
              </a:rPr>
              <a:t>ein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lang="en-US" sz="2800" spc="-15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524" y="3733800"/>
            <a:ext cx="6062676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15" dirty="0">
                <a:latin typeface="Calibri"/>
                <a:cs typeface="Calibri"/>
              </a:rPr>
              <a:t>The c</a:t>
            </a:r>
            <a:r>
              <a:rPr sz="2800" b="1" spc="-15" dirty="0">
                <a:latin typeface="Calibri"/>
                <a:cs typeface="Calibri"/>
              </a:rPr>
              <a:t>or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espon</a:t>
            </a:r>
            <a:r>
              <a:rPr sz="2800" b="1" spc="-30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cs typeface="Calibri"/>
              </a:rPr>
              <a:t>p</a:t>
            </a:r>
            <a:r>
              <a:rPr lang="en-US" altLang="zh-CN" sz="2800" b="1" spc="-15" dirty="0">
                <a:cs typeface="Calibri"/>
              </a:rPr>
              <a:t>ert</a:t>
            </a:r>
            <a:r>
              <a:rPr lang="en-US" altLang="zh-CN" sz="2800" b="1" spc="-25" dirty="0">
                <a:cs typeface="Calibri"/>
              </a:rPr>
              <a:t>u</a:t>
            </a:r>
            <a:r>
              <a:rPr lang="en-US" altLang="zh-CN" sz="2800" b="1" spc="-15" dirty="0">
                <a:cs typeface="Calibri"/>
              </a:rPr>
              <a:t>rbed 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tr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74380" y="5437886"/>
            <a:ext cx="3886200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2485" y="6248400"/>
            <a:ext cx="7397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lang="en-US" sz="1800" spc="-15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] </a:t>
            </a:r>
            <a:r>
              <a:rPr sz="1800" spc="-190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.-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 G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Q.-M.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Fu,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1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.-</a:t>
            </a:r>
            <a:r>
              <a:rPr sz="1800" spc="-24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Zhan</a:t>
            </a:r>
            <a:r>
              <a:rPr sz="1800" spc="3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1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-X.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iu,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spc="-3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93 (2016)</a:t>
            </a:r>
            <a:r>
              <a:rPr sz="1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044002</a:t>
            </a:r>
            <a:r>
              <a:rPr lang="en-US" altLang="zh-CN" sz="1800" spc="-1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71FCF83-20F6-4136-B405-D05090664A9D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3. Stability and localization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B83A28C-8B6A-49E6-802C-9C0D90488919}"/>
              </a:ext>
            </a:extLst>
          </p:cNvPr>
          <p:cNvSpPr/>
          <p:nvPr/>
        </p:nvSpPr>
        <p:spPr>
          <a:xfrm>
            <a:off x="750212" y="1495807"/>
            <a:ext cx="5606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Tensor perturbation </a:t>
            </a:r>
            <a:r>
              <a:rPr lang="en-US" altLang="zh-CN" sz="2800" dirty="0">
                <a:solidFill>
                  <a:srgbClr val="FF0000"/>
                </a:solidFill>
              </a:rPr>
              <a:t>[6]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1524" y="2196846"/>
            <a:ext cx="5376876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65" dirty="0">
                <a:latin typeface="Calibri"/>
                <a:cs typeface="Calibri"/>
              </a:rPr>
              <a:t>T</a:t>
            </a:r>
            <a:r>
              <a:rPr sz="2800" b="1" spc="-7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70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-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8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aceless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au</a:t>
            </a:r>
            <a:r>
              <a:rPr sz="2800" b="1" spc="-4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e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3160" y="3130295"/>
            <a:ext cx="2895600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0607" y="4724400"/>
            <a:ext cx="3895344" cy="86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5778645-ED31-4B9B-AA73-AE18EB5FB1B7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3. Stability and localization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5895FDB7-45FF-44EB-B484-C0D82AC3EBF1}"/>
              </a:ext>
            </a:extLst>
          </p:cNvPr>
          <p:cNvSpPr/>
          <p:nvPr/>
        </p:nvSpPr>
        <p:spPr>
          <a:xfrm>
            <a:off x="5486400" y="3874618"/>
            <a:ext cx="3429000" cy="414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AF13C49-CA6B-4963-BDDD-1EF7850F2C91}"/>
              </a:ext>
            </a:extLst>
          </p:cNvPr>
          <p:cNvCxnSpPr/>
          <p:nvPr/>
        </p:nvCxnSpPr>
        <p:spPr>
          <a:xfrm>
            <a:off x="5705951" y="3310737"/>
            <a:ext cx="838200" cy="511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36F5979-B37A-4CE7-8DCA-59B3D94B82AC}"/>
              </a:ext>
            </a:extLst>
          </p:cNvPr>
          <p:cNvCxnSpPr>
            <a:cxnSpLocks/>
          </p:cNvCxnSpPr>
          <p:nvPr/>
        </p:nvCxnSpPr>
        <p:spPr>
          <a:xfrm flipH="1">
            <a:off x="5958840" y="4341875"/>
            <a:ext cx="600551" cy="559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4">
            <a:extLst>
              <a:ext uri="{FF2B5EF4-FFF2-40B4-BE49-F238E27FC236}">
                <a16:creationId xmlns:a16="http://schemas.microsoft.com/office/drawing/2014/main" id="{E7BB8C4E-E390-4527-AA37-DA2ECB051969}"/>
              </a:ext>
            </a:extLst>
          </p:cNvPr>
          <p:cNvSpPr/>
          <p:nvPr/>
        </p:nvSpPr>
        <p:spPr>
          <a:xfrm>
            <a:off x="3380234" y="5164868"/>
            <a:ext cx="5154166" cy="139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605141"/>
            <a:ext cx="8096198" cy="634873"/>
          </a:xfrm>
        </p:spPr>
        <p:txBody>
          <a:bodyPr/>
          <a:lstStyle/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8" name="object 8"/>
          <p:cNvSpPr/>
          <p:nvPr/>
        </p:nvSpPr>
        <p:spPr>
          <a:xfrm>
            <a:off x="1171447" y="1754887"/>
            <a:ext cx="2670048" cy="2875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3800" y="2514857"/>
            <a:ext cx="1033652" cy="529335"/>
          </a:xfrm>
          <a:custGeom>
            <a:avLst/>
            <a:gdLst/>
            <a:ahLst/>
            <a:cxnLst/>
            <a:rect l="l" t="t" r="r" b="b"/>
            <a:pathLst>
              <a:path w="1033652" h="529335">
                <a:moveTo>
                  <a:pt x="962920" y="28852"/>
                </a:moveTo>
                <a:lnTo>
                  <a:pt x="0" y="518032"/>
                </a:lnTo>
                <a:lnTo>
                  <a:pt x="5841" y="529335"/>
                </a:lnTo>
                <a:lnTo>
                  <a:pt x="968644" y="40152"/>
                </a:lnTo>
                <a:lnTo>
                  <a:pt x="962920" y="28852"/>
                </a:lnTo>
                <a:close/>
              </a:path>
              <a:path w="1033652" h="529335">
                <a:moveTo>
                  <a:pt x="1016542" y="23113"/>
                </a:moveTo>
                <a:lnTo>
                  <a:pt x="974216" y="23113"/>
                </a:lnTo>
                <a:lnTo>
                  <a:pt x="979931" y="34416"/>
                </a:lnTo>
                <a:lnTo>
                  <a:pt x="968644" y="40152"/>
                </a:lnTo>
                <a:lnTo>
                  <a:pt x="982979" y="68452"/>
                </a:lnTo>
                <a:lnTo>
                  <a:pt x="1016542" y="23113"/>
                </a:lnTo>
                <a:close/>
              </a:path>
              <a:path w="1033652" h="529335">
                <a:moveTo>
                  <a:pt x="974216" y="23113"/>
                </a:moveTo>
                <a:lnTo>
                  <a:pt x="962920" y="28852"/>
                </a:lnTo>
                <a:lnTo>
                  <a:pt x="968644" y="40152"/>
                </a:lnTo>
                <a:lnTo>
                  <a:pt x="979931" y="34416"/>
                </a:lnTo>
                <a:lnTo>
                  <a:pt x="974216" y="23113"/>
                </a:lnTo>
                <a:close/>
              </a:path>
              <a:path w="1033652" h="529335">
                <a:moveTo>
                  <a:pt x="1033652" y="0"/>
                </a:moveTo>
                <a:lnTo>
                  <a:pt x="948563" y="507"/>
                </a:lnTo>
                <a:lnTo>
                  <a:pt x="962920" y="28852"/>
                </a:lnTo>
                <a:lnTo>
                  <a:pt x="974216" y="23113"/>
                </a:lnTo>
                <a:lnTo>
                  <a:pt x="1016542" y="23113"/>
                </a:lnTo>
                <a:lnTo>
                  <a:pt x="10336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1793" y="3800602"/>
            <a:ext cx="1173608" cy="86360"/>
          </a:xfrm>
          <a:custGeom>
            <a:avLst/>
            <a:gdLst/>
            <a:ahLst/>
            <a:cxnLst/>
            <a:rect l="l" t="t" r="r" b="b"/>
            <a:pathLst>
              <a:path w="2183257" h="76073">
                <a:moveTo>
                  <a:pt x="2107438" y="0"/>
                </a:moveTo>
                <a:lnTo>
                  <a:pt x="2107120" y="31730"/>
                </a:lnTo>
                <a:lnTo>
                  <a:pt x="2119884" y="31876"/>
                </a:lnTo>
                <a:lnTo>
                  <a:pt x="2119630" y="44576"/>
                </a:lnTo>
                <a:lnTo>
                  <a:pt x="2106991" y="44576"/>
                </a:lnTo>
                <a:lnTo>
                  <a:pt x="2106676" y="76072"/>
                </a:lnTo>
                <a:lnTo>
                  <a:pt x="2171495" y="44576"/>
                </a:lnTo>
                <a:lnTo>
                  <a:pt x="2119630" y="44576"/>
                </a:lnTo>
                <a:lnTo>
                  <a:pt x="2106992" y="44432"/>
                </a:lnTo>
                <a:lnTo>
                  <a:pt x="2171793" y="44432"/>
                </a:lnTo>
                <a:lnTo>
                  <a:pt x="2183257" y="38862"/>
                </a:lnTo>
                <a:lnTo>
                  <a:pt x="2107438" y="0"/>
                </a:lnTo>
                <a:close/>
              </a:path>
              <a:path w="2183257" h="76073">
                <a:moveTo>
                  <a:pt x="2107120" y="31730"/>
                </a:moveTo>
                <a:lnTo>
                  <a:pt x="2106992" y="44432"/>
                </a:lnTo>
                <a:lnTo>
                  <a:pt x="2119630" y="44576"/>
                </a:lnTo>
                <a:lnTo>
                  <a:pt x="2119884" y="31876"/>
                </a:lnTo>
                <a:lnTo>
                  <a:pt x="2107120" y="31730"/>
                </a:lnTo>
                <a:close/>
              </a:path>
              <a:path w="2183257" h="76073">
                <a:moveTo>
                  <a:pt x="254" y="7619"/>
                </a:moveTo>
                <a:lnTo>
                  <a:pt x="0" y="20319"/>
                </a:lnTo>
                <a:lnTo>
                  <a:pt x="2106992" y="44432"/>
                </a:lnTo>
                <a:lnTo>
                  <a:pt x="2107120" y="31730"/>
                </a:lnTo>
                <a:lnTo>
                  <a:pt x="254" y="761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FA76D8C1-3F60-445A-8B19-8031E4BBB79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A40EB22A-094E-4E16-940E-E7CD924C8F4C}"/>
              </a:ext>
            </a:extLst>
          </p:cNvPr>
          <p:cNvSpPr/>
          <p:nvPr/>
        </p:nvSpPr>
        <p:spPr>
          <a:xfrm>
            <a:off x="5302507" y="3332162"/>
            <a:ext cx="2272794" cy="1185672"/>
          </a:xfrm>
          <a:custGeom>
            <a:avLst/>
            <a:gdLst/>
            <a:ahLst/>
            <a:cxnLst/>
            <a:rect l="l" t="t" r="r" b="b"/>
            <a:pathLst>
              <a:path w="1847087" h="1185672">
                <a:moveTo>
                  <a:pt x="923544" y="0"/>
                </a:moveTo>
                <a:lnTo>
                  <a:pt x="847802" y="1965"/>
                </a:lnTo>
                <a:lnTo>
                  <a:pt x="773746" y="7759"/>
                </a:lnTo>
                <a:lnTo>
                  <a:pt x="701614" y="17229"/>
                </a:lnTo>
                <a:lnTo>
                  <a:pt x="631643" y="30223"/>
                </a:lnTo>
                <a:lnTo>
                  <a:pt x="564070" y="46589"/>
                </a:lnTo>
                <a:lnTo>
                  <a:pt x="499134" y="66172"/>
                </a:lnTo>
                <a:lnTo>
                  <a:pt x="437072" y="88822"/>
                </a:lnTo>
                <a:lnTo>
                  <a:pt x="378122" y="114385"/>
                </a:lnTo>
                <a:lnTo>
                  <a:pt x="322522" y="142708"/>
                </a:lnTo>
                <a:lnTo>
                  <a:pt x="270509" y="173640"/>
                </a:lnTo>
                <a:lnTo>
                  <a:pt x="222322" y="207028"/>
                </a:lnTo>
                <a:lnTo>
                  <a:pt x="178198" y="242718"/>
                </a:lnTo>
                <a:lnTo>
                  <a:pt x="138374" y="280558"/>
                </a:lnTo>
                <a:lnTo>
                  <a:pt x="103089" y="320397"/>
                </a:lnTo>
                <a:lnTo>
                  <a:pt x="72580" y="362080"/>
                </a:lnTo>
                <a:lnTo>
                  <a:pt x="47085" y="405457"/>
                </a:lnTo>
                <a:lnTo>
                  <a:pt x="26842" y="450373"/>
                </a:lnTo>
                <a:lnTo>
                  <a:pt x="12088" y="496676"/>
                </a:lnTo>
                <a:lnTo>
                  <a:pt x="3061" y="544215"/>
                </a:lnTo>
                <a:lnTo>
                  <a:pt x="0" y="592836"/>
                </a:lnTo>
                <a:lnTo>
                  <a:pt x="3061" y="641456"/>
                </a:lnTo>
                <a:lnTo>
                  <a:pt x="12088" y="688995"/>
                </a:lnTo>
                <a:lnTo>
                  <a:pt x="26842" y="735298"/>
                </a:lnTo>
                <a:lnTo>
                  <a:pt x="47085" y="780214"/>
                </a:lnTo>
                <a:lnTo>
                  <a:pt x="72580" y="823591"/>
                </a:lnTo>
                <a:lnTo>
                  <a:pt x="103089" y="865274"/>
                </a:lnTo>
                <a:lnTo>
                  <a:pt x="138374" y="905113"/>
                </a:lnTo>
                <a:lnTo>
                  <a:pt x="178198" y="942953"/>
                </a:lnTo>
                <a:lnTo>
                  <a:pt x="222322" y="978643"/>
                </a:lnTo>
                <a:lnTo>
                  <a:pt x="270509" y="1012031"/>
                </a:lnTo>
                <a:lnTo>
                  <a:pt x="322522" y="1042963"/>
                </a:lnTo>
                <a:lnTo>
                  <a:pt x="378122" y="1071286"/>
                </a:lnTo>
                <a:lnTo>
                  <a:pt x="437072" y="1096849"/>
                </a:lnTo>
                <a:lnTo>
                  <a:pt x="499134" y="1119499"/>
                </a:lnTo>
                <a:lnTo>
                  <a:pt x="564070" y="1139082"/>
                </a:lnTo>
                <a:lnTo>
                  <a:pt x="631643" y="1155448"/>
                </a:lnTo>
                <a:lnTo>
                  <a:pt x="701614" y="1168442"/>
                </a:lnTo>
                <a:lnTo>
                  <a:pt x="773746" y="1177912"/>
                </a:lnTo>
                <a:lnTo>
                  <a:pt x="847802" y="1183706"/>
                </a:lnTo>
                <a:lnTo>
                  <a:pt x="923544" y="1185672"/>
                </a:lnTo>
                <a:lnTo>
                  <a:pt x="999285" y="1183706"/>
                </a:lnTo>
                <a:lnTo>
                  <a:pt x="1073341" y="1177912"/>
                </a:lnTo>
                <a:lnTo>
                  <a:pt x="1145473" y="1168442"/>
                </a:lnTo>
                <a:lnTo>
                  <a:pt x="1215444" y="1155448"/>
                </a:lnTo>
                <a:lnTo>
                  <a:pt x="1283017" y="1139082"/>
                </a:lnTo>
                <a:lnTo>
                  <a:pt x="1347953" y="1119499"/>
                </a:lnTo>
                <a:lnTo>
                  <a:pt x="1410015" y="1096849"/>
                </a:lnTo>
                <a:lnTo>
                  <a:pt x="1468965" y="1071286"/>
                </a:lnTo>
                <a:lnTo>
                  <a:pt x="1524565" y="1042963"/>
                </a:lnTo>
                <a:lnTo>
                  <a:pt x="1576578" y="1012031"/>
                </a:lnTo>
                <a:lnTo>
                  <a:pt x="1624765" y="978643"/>
                </a:lnTo>
                <a:lnTo>
                  <a:pt x="1668889" y="942953"/>
                </a:lnTo>
                <a:lnTo>
                  <a:pt x="1708713" y="905113"/>
                </a:lnTo>
                <a:lnTo>
                  <a:pt x="1743998" y="865274"/>
                </a:lnTo>
                <a:lnTo>
                  <a:pt x="1774507" y="823591"/>
                </a:lnTo>
                <a:lnTo>
                  <a:pt x="1800002" y="780214"/>
                </a:lnTo>
                <a:lnTo>
                  <a:pt x="1820245" y="735298"/>
                </a:lnTo>
                <a:lnTo>
                  <a:pt x="1834999" y="688995"/>
                </a:lnTo>
                <a:lnTo>
                  <a:pt x="1844026" y="641456"/>
                </a:lnTo>
                <a:lnTo>
                  <a:pt x="1847087" y="592836"/>
                </a:lnTo>
                <a:lnTo>
                  <a:pt x="1844026" y="544215"/>
                </a:lnTo>
                <a:lnTo>
                  <a:pt x="1834999" y="496676"/>
                </a:lnTo>
                <a:lnTo>
                  <a:pt x="1820245" y="450373"/>
                </a:lnTo>
                <a:lnTo>
                  <a:pt x="1800002" y="405457"/>
                </a:lnTo>
                <a:lnTo>
                  <a:pt x="1774507" y="362080"/>
                </a:lnTo>
                <a:lnTo>
                  <a:pt x="1743998" y="320397"/>
                </a:lnTo>
                <a:lnTo>
                  <a:pt x="1708713" y="280558"/>
                </a:lnTo>
                <a:lnTo>
                  <a:pt x="1668889" y="242718"/>
                </a:lnTo>
                <a:lnTo>
                  <a:pt x="1624765" y="207028"/>
                </a:lnTo>
                <a:lnTo>
                  <a:pt x="1576577" y="173640"/>
                </a:lnTo>
                <a:lnTo>
                  <a:pt x="1524565" y="142708"/>
                </a:lnTo>
                <a:lnTo>
                  <a:pt x="1468965" y="114385"/>
                </a:lnTo>
                <a:lnTo>
                  <a:pt x="1410015" y="88822"/>
                </a:lnTo>
                <a:lnTo>
                  <a:pt x="1347953" y="66172"/>
                </a:lnTo>
                <a:lnTo>
                  <a:pt x="1283017" y="46589"/>
                </a:lnTo>
                <a:lnTo>
                  <a:pt x="1215444" y="30223"/>
                </a:lnTo>
                <a:lnTo>
                  <a:pt x="1145473" y="17229"/>
                </a:lnTo>
                <a:lnTo>
                  <a:pt x="1073341" y="7759"/>
                </a:lnTo>
                <a:lnTo>
                  <a:pt x="999285" y="1965"/>
                </a:lnTo>
                <a:lnTo>
                  <a:pt x="92354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Torsoin</a:t>
            </a:r>
            <a:r>
              <a:rPr lang="en-US" sz="2400" dirty="0">
                <a:solidFill>
                  <a:schemeClr val="bg1"/>
                </a:solidFill>
              </a:rPr>
              <a:t> ?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(T)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4BBBBCE3-4B75-42B6-A744-65352388E42F}"/>
              </a:ext>
            </a:extLst>
          </p:cNvPr>
          <p:cNvSpPr/>
          <p:nvPr/>
        </p:nvSpPr>
        <p:spPr>
          <a:xfrm>
            <a:off x="4876801" y="1785367"/>
            <a:ext cx="2272794" cy="1185672"/>
          </a:xfrm>
          <a:custGeom>
            <a:avLst/>
            <a:gdLst/>
            <a:ahLst/>
            <a:cxnLst/>
            <a:rect l="l" t="t" r="r" b="b"/>
            <a:pathLst>
              <a:path w="1847087" h="1185672">
                <a:moveTo>
                  <a:pt x="923544" y="0"/>
                </a:moveTo>
                <a:lnTo>
                  <a:pt x="847802" y="1965"/>
                </a:lnTo>
                <a:lnTo>
                  <a:pt x="773746" y="7759"/>
                </a:lnTo>
                <a:lnTo>
                  <a:pt x="701614" y="17229"/>
                </a:lnTo>
                <a:lnTo>
                  <a:pt x="631643" y="30223"/>
                </a:lnTo>
                <a:lnTo>
                  <a:pt x="564070" y="46589"/>
                </a:lnTo>
                <a:lnTo>
                  <a:pt x="499134" y="66172"/>
                </a:lnTo>
                <a:lnTo>
                  <a:pt x="437072" y="88822"/>
                </a:lnTo>
                <a:lnTo>
                  <a:pt x="378122" y="114385"/>
                </a:lnTo>
                <a:lnTo>
                  <a:pt x="322522" y="142708"/>
                </a:lnTo>
                <a:lnTo>
                  <a:pt x="270509" y="173640"/>
                </a:lnTo>
                <a:lnTo>
                  <a:pt x="222322" y="207028"/>
                </a:lnTo>
                <a:lnTo>
                  <a:pt x="178198" y="242718"/>
                </a:lnTo>
                <a:lnTo>
                  <a:pt x="138374" y="280558"/>
                </a:lnTo>
                <a:lnTo>
                  <a:pt x="103089" y="320397"/>
                </a:lnTo>
                <a:lnTo>
                  <a:pt x="72580" y="362080"/>
                </a:lnTo>
                <a:lnTo>
                  <a:pt x="47085" y="405457"/>
                </a:lnTo>
                <a:lnTo>
                  <a:pt x="26842" y="450373"/>
                </a:lnTo>
                <a:lnTo>
                  <a:pt x="12088" y="496676"/>
                </a:lnTo>
                <a:lnTo>
                  <a:pt x="3061" y="544215"/>
                </a:lnTo>
                <a:lnTo>
                  <a:pt x="0" y="592836"/>
                </a:lnTo>
                <a:lnTo>
                  <a:pt x="3061" y="641456"/>
                </a:lnTo>
                <a:lnTo>
                  <a:pt x="12088" y="688995"/>
                </a:lnTo>
                <a:lnTo>
                  <a:pt x="26842" y="735298"/>
                </a:lnTo>
                <a:lnTo>
                  <a:pt x="47085" y="780214"/>
                </a:lnTo>
                <a:lnTo>
                  <a:pt x="72580" y="823591"/>
                </a:lnTo>
                <a:lnTo>
                  <a:pt x="103089" y="865274"/>
                </a:lnTo>
                <a:lnTo>
                  <a:pt x="138374" y="905113"/>
                </a:lnTo>
                <a:lnTo>
                  <a:pt x="178198" y="942953"/>
                </a:lnTo>
                <a:lnTo>
                  <a:pt x="222322" y="978643"/>
                </a:lnTo>
                <a:lnTo>
                  <a:pt x="270509" y="1012031"/>
                </a:lnTo>
                <a:lnTo>
                  <a:pt x="322522" y="1042963"/>
                </a:lnTo>
                <a:lnTo>
                  <a:pt x="378122" y="1071286"/>
                </a:lnTo>
                <a:lnTo>
                  <a:pt x="437072" y="1096849"/>
                </a:lnTo>
                <a:lnTo>
                  <a:pt x="499134" y="1119499"/>
                </a:lnTo>
                <a:lnTo>
                  <a:pt x="564070" y="1139082"/>
                </a:lnTo>
                <a:lnTo>
                  <a:pt x="631643" y="1155448"/>
                </a:lnTo>
                <a:lnTo>
                  <a:pt x="701614" y="1168442"/>
                </a:lnTo>
                <a:lnTo>
                  <a:pt x="773746" y="1177912"/>
                </a:lnTo>
                <a:lnTo>
                  <a:pt x="847802" y="1183706"/>
                </a:lnTo>
                <a:lnTo>
                  <a:pt x="923544" y="1185672"/>
                </a:lnTo>
                <a:lnTo>
                  <a:pt x="999285" y="1183706"/>
                </a:lnTo>
                <a:lnTo>
                  <a:pt x="1073341" y="1177912"/>
                </a:lnTo>
                <a:lnTo>
                  <a:pt x="1145473" y="1168442"/>
                </a:lnTo>
                <a:lnTo>
                  <a:pt x="1215444" y="1155448"/>
                </a:lnTo>
                <a:lnTo>
                  <a:pt x="1283017" y="1139082"/>
                </a:lnTo>
                <a:lnTo>
                  <a:pt x="1347953" y="1119499"/>
                </a:lnTo>
                <a:lnTo>
                  <a:pt x="1410015" y="1096849"/>
                </a:lnTo>
                <a:lnTo>
                  <a:pt x="1468965" y="1071286"/>
                </a:lnTo>
                <a:lnTo>
                  <a:pt x="1524565" y="1042963"/>
                </a:lnTo>
                <a:lnTo>
                  <a:pt x="1576578" y="1012031"/>
                </a:lnTo>
                <a:lnTo>
                  <a:pt x="1624765" y="978643"/>
                </a:lnTo>
                <a:lnTo>
                  <a:pt x="1668889" y="942953"/>
                </a:lnTo>
                <a:lnTo>
                  <a:pt x="1708713" y="905113"/>
                </a:lnTo>
                <a:lnTo>
                  <a:pt x="1743998" y="865274"/>
                </a:lnTo>
                <a:lnTo>
                  <a:pt x="1774507" y="823591"/>
                </a:lnTo>
                <a:lnTo>
                  <a:pt x="1800002" y="780214"/>
                </a:lnTo>
                <a:lnTo>
                  <a:pt x="1820245" y="735298"/>
                </a:lnTo>
                <a:lnTo>
                  <a:pt x="1834999" y="688995"/>
                </a:lnTo>
                <a:lnTo>
                  <a:pt x="1844026" y="641456"/>
                </a:lnTo>
                <a:lnTo>
                  <a:pt x="1847087" y="592836"/>
                </a:lnTo>
                <a:lnTo>
                  <a:pt x="1844026" y="544215"/>
                </a:lnTo>
                <a:lnTo>
                  <a:pt x="1834999" y="496676"/>
                </a:lnTo>
                <a:lnTo>
                  <a:pt x="1820245" y="450373"/>
                </a:lnTo>
                <a:lnTo>
                  <a:pt x="1800002" y="405457"/>
                </a:lnTo>
                <a:lnTo>
                  <a:pt x="1774507" y="362080"/>
                </a:lnTo>
                <a:lnTo>
                  <a:pt x="1743998" y="320397"/>
                </a:lnTo>
                <a:lnTo>
                  <a:pt x="1708713" y="280558"/>
                </a:lnTo>
                <a:lnTo>
                  <a:pt x="1668889" y="242718"/>
                </a:lnTo>
                <a:lnTo>
                  <a:pt x="1624765" y="207028"/>
                </a:lnTo>
                <a:lnTo>
                  <a:pt x="1576577" y="173640"/>
                </a:lnTo>
                <a:lnTo>
                  <a:pt x="1524565" y="142708"/>
                </a:lnTo>
                <a:lnTo>
                  <a:pt x="1468965" y="114385"/>
                </a:lnTo>
                <a:lnTo>
                  <a:pt x="1410015" y="88822"/>
                </a:lnTo>
                <a:lnTo>
                  <a:pt x="1347953" y="66172"/>
                </a:lnTo>
                <a:lnTo>
                  <a:pt x="1283017" y="46589"/>
                </a:lnTo>
                <a:lnTo>
                  <a:pt x="1215444" y="30223"/>
                </a:lnTo>
                <a:lnTo>
                  <a:pt x="1145473" y="17229"/>
                </a:lnTo>
                <a:lnTo>
                  <a:pt x="1073341" y="7759"/>
                </a:lnTo>
                <a:lnTo>
                  <a:pt x="999285" y="1965"/>
                </a:lnTo>
                <a:lnTo>
                  <a:pt x="92354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FFFFFF"/>
                </a:solidFill>
                <a:cs typeface="Calibri"/>
              </a:rPr>
              <a:t>Cu</a:t>
            </a:r>
            <a:r>
              <a:rPr lang="en-US" altLang="zh-CN" sz="2400" b="1" spc="25" dirty="0">
                <a:solidFill>
                  <a:srgbClr val="FFFFFF"/>
                </a:solidFill>
                <a:cs typeface="Calibri"/>
              </a:rPr>
              <a:t>r</a:t>
            </a:r>
            <a:r>
              <a:rPr lang="en-US" altLang="zh-CN" sz="2400" b="1" spc="-55" dirty="0">
                <a:solidFill>
                  <a:srgbClr val="FFFFFF"/>
                </a:solidFill>
                <a:cs typeface="Calibri"/>
              </a:rPr>
              <a:t>v</a:t>
            </a:r>
            <a:r>
              <a:rPr lang="en-US" altLang="zh-CN" sz="2400" b="1" spc="-25" dirty="0">
                <a:solidFill>
                  <a:srgbClr val="FFFFFF"/>
                </a:solidFill>
                <a:cs typeface="Calibri"/>
              </a:rPr>
              <a:t>a</a:t>
            </a:r>
            <a:r>
              <a:rPr lang="en-US" altLang="zh-CN" sz="2400" b="1" spc="-15" dirty="0">
                <a:solidFill>
                  <a:srgbClr val="FFFFFF"/>
                </a:solidFill>
                <a:cs typeface="Calibri"/>
              </a:rPr>
              <a:t>tu</a:t>
            </a:r>
            <a:r>
              <a:rPr lang="en-US" altLang="zh-CN" sz="2400" b="1" spc="-45" dirty="0">
                <a:solidFill>
                  <a:srgbClr val="FFFFFF"/>
                </a:solidFill>
                <a:cs typeface="Calibri"/>
              </a:rPr>
              <a:t>r</a:t>
            </a:r>
            <a:r>
              <a:rPr lang="en-US" altLang="zh-CN" sz="2400" b="1" spc="-15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sz="2400" dirty="0">
                <a:solidFill>
                  <a:schemeClr val="bg1"/>
                </a:solidFill>
              </a:rPr>
              <a:t> ?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(R)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405CE9F-1373-46DB-A7A6-CC73FF480ED3}"/>
              </a:ext>
            </a:extLst>
          </p:cNvPr>
          <p:cNvSpPr/>
          <p:nvPr/>
        </p:nvSpPr>
        <p:spPr>
          <a:xfrm>
            <a:off x="990600" y="5181600"/>
            <a:ext cx="2362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b="1" dirty="0">
                <a:latin typeface="CMR8"/>
              </a:rPr>
              <a:t>non-metricity Q</a:t>
            </a:r>
          </a:p>
          <a:p>
            <a:pPr>
              <a:spcAft>
                <a:spcPts val="600"/>
              </a:spcAft>
            </a:pPr>
            <a:r>
              <a:rPr lang="en-US" altLang="zh-CN" sz="2400" b="1" dirty="0"/>
              <a:t>Curvature        R</a:t>
            </a:r>
          </a:p>
          <a:p>
            <a:pPr>
              <a:spcAft>
                <a:spcPts val="600"/>
              </a:spcAft>
            </a:pPr>
            <a:r>
              <a:rPr lang="en-US" altLang="zh-CN" sz="2400" b="1" dirty="0"/>
              <a:t>Torsion             S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1524" y="1676400"/>
            <a:ext cx="2786076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Mai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eq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on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24" y="3396996"/>
            <a:ext cx="4767276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Coo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e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7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-20" dirty="0">
                <a:latin typeface="Calibri"/>
                <a:cs typeface="Calibri"/>
              </a:rPr>
              <a:t>orm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98364" y="3352800"/>
            <a:ext cx="1812036" cy="501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438400" y="2141221"/>
            <a:ext cx="4856987" cy="1135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30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19F1002-A4BD-48CE-ACFE-4B8E5F1C444F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3. Stability and localization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94CF657-FDFA-4972-8DC9-5784AD2D34A3}"/>
              </a:ext>
            </a:extLst>
          </p:cNvPr>
          <p:cNvSpPr/>
          <p:nvPr/>
        </p:nvSpPr>
        <p:spPr>
          <a:xfrm>
            <a:off x="2462786" y="4520185"/>
            <a:ext cx="3688079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5C313CD-DEBF-4F55-BC77-5359E048F65C}"/>
              </a:ext>
            </a:extLst>
          </p:cNvPr>
          <p:cNvGrpSpPr/>
          <p:nvPr/>
        </p:nvGrpSpPr>
        <p:grpSpPr>
          <a:xfrm>
            <a:off x="2036065" y="5660938"/>
            <a:ext cx="5431535" cy="739862"/>
            <a:chOff x="2366773" y="3341771"/>
            <a:chExt cx="5431535" cy="739862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3C9723BD-FBCA-47D9-BCDC-2C11070BBFB5}"/>
                </a:ext>
              </a:extLst>
            </p:cNvPr>
            <p:cNvSpPr/>
            <p:nvPr/>
          </p:nvSpPr>
          <p:spPr>
            <a:xfrm>
              <a:off x="2590800" y="3341771"/>
              <a:ext cx="5207508" cy="7398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9319EA7-B220-425F-BF16-D97125994BD0}"/>
                </a:ext>
              </a:extLst>
            </p:cNvPr>
            <p:cNvSpPr/>
            <p:nvPr/>
          </p:nvSpPr>
          <p:spPr>
            <a:xfrm>
              <a:off x="2366773" y="3505200"/>
              <a:ext cx="300227" cy="3623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</p:grpSp>
      <p:sp>
        <p:nvSpPr>
          <p:cNvPr id="14" name="object 10">
            <a:extLst>
              <a:ext uri="{FF2B5EF4-FFF2-40B4-BE49-F238E27FC236}">
                <a16:creationId xmlns:a16="http://schemas.microsoft.com/office/drawing/2014/main" id="{CAB7FDE6-4075-48D6-9E2A-4899FEFF1DD1}"/>
              </a:ext>
            </a:extLst>
          </p:cNvPr>
          <p:cNvSpPr txBox="1"/>
          <p:nvPr/>
        </p:nvSpPr>
        <p:spPr>
          <a:xfrm>
            <a:off x="876707" y="3930396"/>
            <a:ext cx="6036158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50" dirty="0">
                <a:latin typeface="Calibri"/>
                <a:cs typeface="Calibri"/>
              </a:rPr>
              <a:t>The </a:t>
            </a:r>
            <a:r>
              <a:rPr lang="en-US" altLang="zh-CN" sz="2800" b="1" spc="-50" dirty="0">
                <a:latin typeface="Calibri"/>
                <a:cs typeface="Calibri"/>
              </a:rPr>
              <a:t>main e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5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 </a:t>
            </a:r>
            <a:r>
              <a:rPr lang="en-US" sz="2800" b="1" spc="-15" dirty="0">
                <a:latin typeface="Calibri"/>
                <a:cs typeface="Calibri"/>
              </a:rPr>
              <a:t>is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7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ormed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C29D7002-E343-40E5-A4F8-3AA7A8EFFD62}"/>
              </a:ext>
            </a:extLst>
          </p:cNvPr>
          <p:cNvSpPr txBox="1"/>
          <p:nvPr/>
        </p:nvSpPr>
        <p:spPr>
          <a:xfrm>
            <a:off x="876707" y="5074444"/>
            <a:ext cx="6036158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z="2800" b="1" dirty="0">
                <a:latin typeface="Calibri"/>
                <a:cs typeface="Calibri"/>
              </a:rPr>
              <a:t>where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ADCECE2-80A0-4C26-917F-FA3E418862C9}"/>
              </a:ext>
            </a:extLst>
          </p:cNvPr>
          <p:cNvSpPr/>
          <p:nvPr/>
        </p:nvSpPr>
        <p:spPr>
          <a:xfrm>
            <a:off x="1941498" y="5560858"/>
            <a:ext cx="5678501" cy="8894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28C21FD-F4B7-47AF-87FA-46263554559F}"/>
              </a:ext>
            </a:extLst>
          </p:cNvPr>
          <p:cNvSpPr/>
          <p:nvPr/>
        </p:nvSpPr>
        <p:spPr>
          <a:xfrm>
            <a:off x="2362200" y="4343400"/>
            <a:ext cx="3962400" cy="8894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1524" y="3352800"/>
            <a:ext cx="3471876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2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b="1" spc="-10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e equ</a:t>
            </a:r>
            <a:r>
              <a:rPr sz="2800" b="1" spc="-4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endParaRPr sz="28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4"/>
              <p:cNvSpPr txBox="1"/>
              <p:nvPr/>
            </p:nvSpPr>
            <p:spPr>
              <a:xfrm>
                <a:off x="871524" y="4800600"/>
                <a:ext cx="4462476" cy="4572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2800" b="1" spc="-15" dirty="0">
                    <a:solidFill>
                      <a:srgbClr val="C00000"/>
                    </a:solidFill>
                    <a:latin typeface="Calibri"/>
                    <a:cs typeface="Calibri"/>
                  </a:rPr>
                  <a:t>Schr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ar-AE" altLang="zh-CN" sz="2800" b="1" i="1" spc="-1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zh-CN" altLang="ar-AE" sz="2800" b="1" i="1" spc="-1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𝒐</m:t>
                        </m:r>
                      </m:e>
                    </m:acc>
                  </m:oMath>
                </a14:m>
                <a:r>
                  <a:rPr lang="en-US" sz="2800" b="1" spc="-15" dirty="0">
                    <a:solidFill>
                      <a:srgbClr val="C00000"/>
                    </a:solidFill>
                    <a:latin typeface="Calibri"/>
                    <a:cs typeface="Calibri"/>
                  </a:rPr>
                  <a:t>d</a:t>
                </a:r>
                <a:r>
                  <a:rPr lang="en-US" sz="2800" b="1" spc="-20" dirty="0">
                    <a:solidFill>
                      <a:srgbClr val="C00000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800" b="1" spc="-15" dirty="0">
                    <a:solidFill>
                      <a:srgbClr val="C00000"/>
                    </a:solidFill>
                    <a:latin typeface="Calibri"/>
                    <a:cs typeface="Calibri"/>
                  </a:rPr>
                  <a:t>n</a:t>
                </a:r>
                <a:r>
                  <a:rPr lang="en-US" sz="2800" b="1" spc="-35" dirty="0">
                    <a:solidFill>
                      <a:srgbClr val="C00000"/>
                    </a:solidFill>
                    <a:latin typeface="Calibri"/>
                    <a:cs typeface="Calibri"/>
                  </a:rPr>
                  <a:t>g</a:t>
                </a:r>
                <a:r>
                  <a:rPr lang="en-US" sz="2800" b="1" spc="-15" dirty="0">
                    <a:solidFill>
                      <a:srgbClr val="C00000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b="1" spc="-20" dirty="0">
                    <a:solidFill>
                      <a:srgbClr val="C00000"/>
                    </a:solidFill>
                    <a:latin typeface="Calibri"/>
                    <a:cs typeface="Calibri"/>
                  </a:rPr>
                  <a:t>r</a:t>
                </a:r>
                <a:r>
                  <a:rPr lang="en-US" sz="2800" b="1" spc="-15" dirty="0">
                    <a:solidFill>
                      <a:srgbClr val="C00000"/>
                    </a:solidFill>
                    <a:latin typeface="Calibri"/>
                    <a:cs typeface="Calibri"/>
                  </a:rPr>
                  <a:t>-</a:t>
                </a:r>
                <a:r>
                  <a:rPr lang="en-US" sz="2800" b="1" spc="0" dirty="0">
                    <a:solidFill>
                      <a:srgbClr val="C00000"/>
                    </a:solidFill>
                    <a:latin typeface="Calibri"/>
                    <a:cs typeface="Calibri"/>
                  </a:rPr>
                  <a:t>l</a:t>
                </a:r>
                <a:r>
                  <a:rPr lang="en-US" sz="2800" b="1" spc="-15" dirty="0">
                    <a:solidFill>
                      <a:srgbClr val="C00000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800" b="1" spc="-100" dirty="0">
                    <a:solidFill>
                      <a:srgbClr val="C00000"/>
                    </a:solidFill>
                    <a:latin typeface="Calibri"/>
                    <a:cs typeface="Calibri"/>
                  </a:rPr>
                  <a:t>k</a:t>
                </a:r>
                <a:r>
                  <a:rPr lang="en-US" sz="2800" b="1" spc="-15" dirty="0">
                    <a:solidFill>
                      <a:srgbClr val="C00000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b="1" spc="35" dirty="0">
                    <a:solidFill>
                      <a:srgbClr val="C0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solidFill>
                      <a:srgbClr val="C00000"/>
                    </a:solidFill>
                    <a:latin typeface="Calibri"/>
                    <a:cs typeface="Calibri"/>
                  </a:rPr>
                  <a:t>equ</a:t>
                </a:r>
                <a:r>
                  <a:rPr lang="en-US" sz="2800" b="1" spc="-45" dirty="0">
                    <a:solidFill>
                      <a:srgbClr val="C00000"/>
                    </a:solidFill>
                    <a:latin typeface="Calibri"/>
                    <a:cs typeface="Calibri"/>
                  </a:rPr>
                  <a:t>a</a:t>
                </a:r>
                <a:r>
                  <a:rPr lang="en-US" sz="2800" b="1" spc="-15" dirty="0">
                    <a:solidFill>
                      <a:srgbClr val="C00000"/>
                    </a:solidFill>
                    <a:latin typeface="Calibri"/>
                    <a:cs typeface="Calibri"/>
                  </a:rPr>
                  <a:t>tion</a:t>
                </a:r>
                <a:endParaRPr lang="en-US" sz="2800" b="1" dirty="0">
                  <a:solidFill>
                    <a:srgbClr val="C00000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24" y="4800600"/>
                <a:ext cx="4462476" cy="457200"/>
              </a:xfrm>
              <a:prstGeom prst="rect">
                <a:avLst/>
              </a:prstGeom>
              <a:blipFill>
                <a:blip r:embed="rId2"/>
                <a:stretch>
                  <a:fillRect l="-4645" t="-22667" b="-4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3102863" y="3886200"/>
            <a:ext cx="3424428" cy="707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9010084-BBAF-4D92-9A09-6E1E290A9EE4}"/>
              </a:ext>
            </a:extLst>
          </p:cNvPr>
          <p:cNvGrpSpPr/>
          <p:nvPr/>
        </p:nvGrpSpPr>
        <p:grpSpPr>
          <a:xfrm>
            <a:off x="3807460" y="5321403"/>
            <a:ext cx="3736340" cy="1321610"/>
            <a:chOff x="3003272" y="5321403"/>
            <a:chExt cx="3736340" cy="132161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ECC539C-0920-4E2D-969D-92E4AA6B575C}"/>
                </a:ext>
              </a:extLst>
            </p:cNvPr>
            <p:cNvSpPr/>
            <p:nvPr/>
          </p:nvSpPr>
          <p:spPr>
            <a:xfrm>
              <a:off x="3003272" y="5321403"/>
              <a:ext cx="3736340" cy="132161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bject 6"/>
            <p:cNvSpPr/>
            <p:nvPr/>
          </p:nvSpPr>
          <p:spPr>
            <a:xfrm>
              <a:off x="3169920" y="5411216"/>
              <a:ext cx="3290315" cy="551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67100" y="6132576"/>
              <a:ext cx="2705100" cy="420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7CF9AC8-99F3-4DA5-9D7C-45019424D2B4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3. Stability and localization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00B2FE9-7AFF-4680-8D40-29C46600D3D0}"/>
              </a:ext>
            </a:extLst>
          </p:cNvPr>
          <p:cNvSpPr txBox="1"/>
          <p:nvPr/>
        </p:nvSpPr>
        <p:spPr>
          <a:xfrm>
            <a:off x="880745" y="1828800"/>
            <a:ext cx="369125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KK d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ompo</a:t>
            </a:r>
            <a:r>
              <a:rPr sz="2800" b="1" spc="-30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ion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AAABEB70-B0C6-48CE-8DF0-D197C24703DF}"/>
              </a:ext>
            </a:extLst>
          </p:cNvPr>
          <p:cNvSpPr/>
          <p:nvPr/>
        </p:nvSpPr>
        <p:spPr>
          <a:xfrm>
            <a:off x="2977649" y="3834984"/>
            <a:ext cx="3736340" cy="88941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249CBA6-4BFB-45CF-B084-ED53D4ABA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972" y="2411256"/>
            <a:ext cx="5647875" cy="756858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B3C60FC-8BC9-48C1-A6C0-42DBB1C07E12}"/>
              </a:ext>
            </a:extLst>
          </p:cNvPr>
          <p:cNvCxnSpPr>
            <a:cxnSpLocks/>
          </p:cNvCxnSpPr>
          <p:nvPr/>
        </p:nvCxnSpPr>
        <p:spPr>
          <a:xfrm>
            <a:off x="4876800" y="3200400"/>
            <a:ext cx="0" cy="6345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D6DAB71-F109-4557-AC6C-336C516E3C29}"/>
              </a:ext>
            </a:extLst>
          </p:cNvPr>
          <p:cNvCxnSpPr>
            <a:cxnSpLocks/>
          </p:cNvCxnSpPr>
          <p:nvPr/>
        </p:nvCxnSpPr>
        <p:spPr>
          <a:xfrm flipH="1">
            <a:off x="7286759" y="3124200"/>
            <a:ext cx="50793" cy="21972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930E989-4DA0-4CA3-B0ED-5F7B236BAFD6}"/>
              </a:ext>
            </a:extLst>
          </p:cNvPr>
          <p:cNvSpPr/>
          <p:nvPr/>
        </p:nvSpPr>
        <p:spPr>
          <a:xfrm>
            <a:off x="4304030" y="2551452"/>
            <a:ext cx="1182370" cy="64894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D2A0BF53-8505-4951-80D4-BA3881EBE3DF}"/>
              </a:ext>
            </a:extLst>
          </p:cNvPr>
          <p:cNvSpPr/>
          <p:nvPr/>
        </p:nvSpPr>
        <p:spPr>
          <a:xfrm>
            <a:off x="7087185" y="2491563"/>
            <a:ext cx="753662" cy="6489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9EDEE53-D572-4C05-87C2-9CE5620EEF74}"/>
              </a:ext>
            </a:extLst>
          </p:cNvPr>
          <p:cNvSpPr/>
          <p:nvPr/>
        </p:nvSpPr>
        <p:spPr>
          <a:xfrm>
            <a:off x="2743200" y="4038600"/>
            <a:ext cx="3124200" cy="1524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1766189" y="2458477"/>
            <a:ext cx="5282184" cy="711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1400" y="4191000"/>
            <a:ext cx="132905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C00000"/>
                </a:solidFill>
                <a:latin typeface="Cambria Math"/>
                <a:cs typeface="Cambria Math"/>
              </a:rPr>
              <a:t>𝑚</a:t>
            </a:r>
            <a:r>
              <a:rPr sz="3075" b="1" spc="67" baseline="27100" dirty="0">
                <a:solidFill>
                  <a:srgbClr val="C00000"/>
                </a:solidFill>
                <a:latin typeface="Cambria Math"/>
                <a:cs typeface="Cambria Math"/>
              </a:rPr>
              <a:t>2  </a:t>
            </a:r>
            <a:r>
              <a:rPr sz="2800" b="1" spc="-25" dirty="0">
                <a:solidFill>
                  <a:srgbClr val="C00000"/>
                </a:solidFill>
                <a:latin typeface="Cambria Math"/>
                <a:cs typeface="Cambria Math"/>
              </a:rPr>
              <a:t>≥</a:t>
            </a:r>
            <a:r>
              <a:rPr sz="2800" b="1" spc="16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mbria Math"/>
                <a:cs typeface="Cambria Math"/>
              </a:rPr>
              <a:t>0</a:t>
            </a:r>
            <a:r>
              <a:rPr sz="2800" b="1" spc="4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endParaRPr sz="28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32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0" y="4876800"/>
            <a:ext cx="2423128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le!</a:t>
            </a:r>
            <a:r>
              <a:rPr lang="en-US" altLang="zh-CN" sz="2800" b="1" spc="-10" dirty="0">
                <a:solidFill>
                  <a:srgbClr val="C00000"/>
                </a:solidFill>
                <a:latin typeface="Calibri"/>
                <a:cs typeface="Calibri"/>
              </a:rPr>
              <a:t>   </a:t>
            </a:r>
            <a:r>
              <a:rPr lang="en-US" altLang="zh-CN" sz="2800" spc="-10" dirty="0">
                <a:solidFill>
                  <a:srgbClr val="C00000"/>
                </a:solidFill>
                <a:latin typeface="Calibri"/>
                <a:cs typeface="Calibri"/>
              </a:rPr>
              <a:t>[6]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549CE26-11E2-4917-B3AE-A3A241ABFB79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3. Stability and localization</a:t>
            </a: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03A3BC00-D8C2-49F8-B5FC-EAD800E90F2F}"/>
              </a:ext>
            </a:extLst>
          </p:cNvPr>
          <p:cNvSpPr/>
          <p:nvPr/>
        </p:nvSpPr>
        <p:spPr>
          <a:xfrm>
            <a:off x="4114799" y="3261492"/>
            <a:ext cx="381001" cy="746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0672680C-61AE-49C5-8B23-F0F6D211AD54}"/>
              </a:ext>
            </a:extLst>
          </p:cNvPr>
          <p:cNvSpPr txBox="1"/>
          <p:nvPr/>
        </p:nvSpPr>
        <p:spPr>
          <a:xfrm>
            <a:off x="1442085" y="6248400"/>
            <a:ext cx="7397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lang="en-US" sz="1800" spc="-15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] </a:t>
            </a:r>
            <a:r>
              <a:rPr sz="1800" spc="-190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.-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 G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Q.-M.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Fu,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1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.-</a:t>
            </a:r>
            <a:r>
              <a:rPr sz="1800" spc="-24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Zhan</a:t>
            </a:r>
            <a:r>
              <a:rPr sz="1800" spc="3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1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-X.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iu,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spc="-3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93 (2016)</a:t>
            </a:r>
            <a:r>
              <a:rPr sz="1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044002</a:t>
            </a:r>
            <a:r>
              <a:rPr lang="en-US" altLang="zh-CN" sz="1800" spc="-1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877E9E3-EF14-4BFA-A48B-D8471FA4739E}"/>
              </a:ext>
            </a:extLst>
          </p:cNvPr>
          <p:cNvSpPr/>
          <p:nvPr/>
        </p:nvSpPr>
        <p:spPr>
          <a:xfrm>
            <a:off x="1600200" y="2335990"/>
            <a:ext cx="5562600" cy="92550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1F7A876-3138-41D2-97EF-431FDAD5E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73" y="1412509"/>
            <a:ext cx="4737593" cy="6348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1524" y="2252726"/>
            <a:ext cx="4224731" cy="7878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Nor</a:t>
            </a:r>
            <a:r>
              <a:rPr sz="2800" b="1" spc="-35" dirty="0">
                <a:latin typeface="Calibri"/>
                <a:cs typeface="Calibri"/>
              </a:rPr>
              <a:t>m</a:t>
            </a:r>
            <a:r>
              <a:rPr sz="2800" b="1" spc="-10" dirty="0">
                <a:latin typeface="Calibri"/>
                <a:cs typeface="Calibri"/>
              </a:rPr>
              <a:t>al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65" dirty="0">
                <a:latin typeface="Calibri"/>
                <a:cs typeface="Calibri"/>
              </a:rPr>
              <a:t>z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ond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tion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24" y="4191000"/>
            <a:ext cx="5757876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Solu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6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80" dirty="0">
                <a:latin typeface="Calibri"/>
                <a:cs typeface="Calibri"/>
              </a:rPr>
              <a:t>z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mo</a:t>
            </a:r>
            <a:r>
              <a:rPr sz="2800" b="1" spc="-25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21908" y="2925841"/>
            <a:ext cx="2465831" cy="888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5671BCE-570D-4150-BB24-CF796E7CCC4D}"/>
              </a:ext>
            </a:extLst>
          </p:cNvPr>
          <p:cNvGrpSpPr/>
          <p:nvPr/>
        </p:nvGrpSpPr>
        <p:grpSpPr>
          <a:xfrm>
            <a:off x="3206495" y="4949952"/>
            <a:ext cx="2737105" cy="841248"/>
            <a:chOff x="3206495" y="4953000"/>
            <a:chExt cx="2737105" cy="841248"/>
          </a:xfrm>
        </p:grpSpPr>
        <p:sp>
          <p:nvSpPr>
            <p:cNvPr id="7" name="object 7"/>
            <p:cNvSpPr/>
            <p:nvPr/>
          </p:nvSpPr>
          <p:spPr>
            <a:xfrm>
              <a:off x="3206495" y="5082539"/>
              <a:ext cx="461771" cy="502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532C670-EFC3-4336-B2A9-9BCB2E98A7B1}"/>
                </a:ext>
              </a:extLst>
            </p:cNvPr>
            <p:cNvGrpSpPr/>
            <p:nvPr/>
          </p:nvGrpSpPr>
          <p:grpSpPr>
            <a:xfrm>
              <a:off x="3665221" y="4953000"/>
              <a:ext cx="2278379" cy="841248"/>
              <a:chOff x="3659123" y="4953000"/>
              <a:chExt cx="2278379" cy="841248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3659123" y="4953000"/>
                <a:ext cx="2278379" cy="8412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096255" y="5181600"/>
                <a:ext cx="323088" cy="35509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E8C60932-7B63-4812-835F-F217F74A6FB4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3. Stability and localization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8823ADA-1C7C-4FBF-AA82-54C75E389F6F}"/>
              </a:ext>
            </a:extLst>
          </p:cNvPr>
          <p:cNvSpPr/>
          <p:nvPr/>
        </p:nvSpPr>
        <p:spPr>
          <a:xfrm>
            <a:off x="750213" y="1495808"/>
            <a:ext cx="4153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Localization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E58F2FBD-A908-4364-86CC-08FE3EC3FD3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33</a:t>
            </a:fld>
            <a:endParaRPr sz="1200" dirty="0">
              <a:latin typeface="Calibri"/>
              <a:cs typeface="Calibri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B387971-F881-4DA0-9C0A-71E86615A0E9}"/>
              </a:ext>
            </a:extLst>
          </p:cNvPr>
          <p:cNvCxnSpPr>
            <a:cxnSpLocks/>
          </p:cNvCxnSpPr>
          <p:nvPr/>
        </p:nvCxnSpPr>
        <p:spPr>
          <a:xfrm flipH="1">
            <a:off x="3729058" y="2047382"/>
            <a:ext cx="3808740" cy="1153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9A03F2A-642B-43AD-9AA0-9A60377E9B56}"/>
              </a:ext>
            </a:extLst>
          </p:cNvPr>
          <p:cNvSpPr/>
          <p:nvPr/>
        </p:nvSpPr>
        <p:spPr>
          <a:xfrm>
            <a:off x="7543800" y="1531986"/>
            <a:ext cx="654664" cy="4944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9D41B6C6-0AEB-4F55-9DFB-201B425879D0}"/>
              </a:ext>
            </a:extLst>
          </p:cNvPr>
          <p:cNvSpPr/>
          <p:nvPr/>
        </p:nvSpPr>
        <p:spPr>
          <a:xfrm>
            <a:off x="4678349" y="3276600"/>
            <a:ext cx="579451" cy="2905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D7EEBD04-5936-4565-8D0B-98494E644188}"/>
              </a:ext>
            </a:extLst>
          </p:cNvPr>
          <p:cNvSpPr txBox="1"/>
          <p:nvPr/>
        </p:nvSpPr>
        <p:spPr>
          <a:xfrm>
            <a:off x="5414944" y="3200401"/>
            <a:ext cx="2600466" cy="6139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z="2800" b="1" spc="-15" dirty="0">
                <a:solidFill>
                  <a:srgbClr val="0000FF"/>
                </a:solidFill>
                <a:latin typeface="Calibri"/>
                <a:cs typeface="Calibri"/>
              </a:rPr>
              <a:t>Finite 4D action</a:t>
            </a:r>
            <a:endParaRPr sz="28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35F4BD74-3676-4FED-B1B6-177C677315E0}"/>
              </a:ext>
            </a:extLst>
          </p:cNvPr>
          <p:cNvSpPr/>
          <p:nvPr/>
        </p:nvSpPr>
        <p:spPr>
          <a:xfrm>
            <a:off x="1905000" y="2969031"/>
            <a:ext cx="6019800" cy="993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1524" y="5029200"/>
            <a:ext cx="7662876" cy="1122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br>
              <a:rPr lang="en-US" altLang="zh-CN" dirty="0"/>
            </a:b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34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68063"/>
            <a:ext cx="3022642" cy="2091295"/>
          </a:xfrm>
          <a:prstGeom prst="rect">
            <a:avLst/>
          </a:prstGeom>
        </p:spPr>
      </p:pic>
      <p:sp>
        <p:nvSpPr>
          <p:cNvPr id="13" name="object 5"/>
          <p:cNvSpPr/>
          <p:nvPr/>
        </p:nvSpPr>
        <p:spPr>
          <a:xfrm>
            <a:off x="6019350" y="2638847"/>
            <a:ext cx="3124650" cy="211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矩形 2"/>
          <p:cNvSpPr/>
          <p:nvPr/>
        </p:nvSpPr>
        <p:spPr>
          <a:xfrm>
            <a:off x="3657600" y="1509125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canonical scalar field </a:t>
            </a:r>
            <a:endParaRPr lang="zh-CN" altLang="en-US" sz="2800" b="1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2E25A50-990C-4966-971B-886A3F104688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3. Stability and localization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416" y="2679057"/>
            <a:ext cx="2982359" cy="2060844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6934A45D-8102-41D7-B50E-7419E95C817C}"/>
              </a:ext>
            </a:extLst>
          </p:cNvPr>
          <p:cNvSpPr txBox="1"/>
          <p:nvPr/>
        </p:nvSpPr>
        <p:spPr>
          <a:xfrm>
            <a:off x="1442085" y="6172200"/>
            <a:ext cx="7397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lang="en-US" sz="1800" spc="-15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] </a:t>
            </a:r>
            <a:r>
              <a:rPr sz="1800" spc="-190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.-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 G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Q.-M.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Fu,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1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.-</a:t>
            </a:r>
            <a:r>
              <a:rPr sz="1800" spc="-24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Zhan</a:t>
            </a:r>
            <a:r>
              <a:rPr sz="1800" spc="3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1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-X.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iu,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spc="-3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93 (2016)</a:t>
            </a:r>
            <a:r>
              <a:rPr sz="1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044002</a:t>
            </a:r>
            <a:r>
              <a:rPr lang="en-US" altLang="zh-CN" sz="1800" spc="-1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A2D3B33-FD13-4BA0-9AF5-43AF5868EBC1}"/>
                  </a:ext>
                </a:extLst>
              </p:cNvPr>
              <p:cNvSpPr/>
              <p:nvPr/>
            </p:nvSpPr>
            <p:spPr>
              <a:xfrm>
                <a:off x="6335360" y="1999936"/>
                <a:ext cx="25800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A2D3B33-FD13-4BA0-9AF5-43AF5868E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360" y="1999936"/>
                <a:ext cx="2580040" cy="461665"/>
              </a:xfrm>
              <a:prstGeom prst="rect">
                <a:avLst/>
              </a:prstGeom>
              <a:blipFill>
                <a:blip r:embed="rId6"/>
                <a:stretch>
                  <a:fillRect l="-1887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下 4">
            <a:extLst>
              <a:ext uri="{FF2B5EF4-FFF2-40B4-BE49-F238E27FC236}">
                <a16:creationId xmlns:a16="http://schemas.microsoft.com/office/drawing/2014/main" id="{EF5504DA-227E-41C4-83BF-133038969FBB}"/>
              </a:ext>
            </a:extLst>
          </p:cNvPr>
          <p:cNvSpPr/>
          <p:nvPr/>
        </p:nvSpPr>
        <p:spPr>
          <a:xfrm>
            <a:off x="3429000" y="4048473"/>
            <a:ext cx="228600" cy="748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EFEB4493-3A4D-47B3-864B-ACA86B46399A}"/>
              </a:ext>
            </a:extLst>
          </p:cNvPr>
          <p:cNvSpPr/>
          <p:nvPr/>
        </p:nvSpPr>
        <p:spPr>
          <a:xfrm>
            <a:off x="4332037" y="5221228"/>
            <a:ext cx="468564" cy="265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836C7494-2597-4D26-8A41-6E5AB4393889}"/>
              </a:ext>
            </a:extLst>
          </p:cNvPr>
          <p:cNvSpPr txBox="1"/>
          <p:nvPr/>
        </p:nvSpPr>
        <p:spPr>
          <a:xfrm>
            <a:off x="3200400" y="2901258"/>
            <a:ext cx="1366726" cy="12445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15" dirty="0">
                <a:solidFill>
                  <a:srgbClr val="C00000"/>
                </a:solidFill>
                <a:latin typeface="Calibri"/>
                <a:cs typeface="Calibri"/>
              </a:rPr>
              <a:t>localized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80" dirty="0">
                <a:latin typeface="Calibri"/>
                <a:cs typeface="Calibri"/>
              </a:rPr>
              <a:t>z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6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 </a:t>
            </a:r>
            <a:endParaRPr lang="en-US" altLang="zh-CN" sz="24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mo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-15" dirty="0">
                <a:latin typeface="Calibri"/>
                <a:cs typeface="Calibri"/>
              </a:rPr>
              <a:t>e</a:t>
            </a:r>
            <a:endParaRPr sz="2400" b="1" dirty="0">
              <a:latin typeface="Calibri"/>
              <a:cs typeface="Calibri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2DEB329-FD39-443B-B92B-A788BFB3D10F}"/>
              </a:ext>
            </a:extLst>
          </p:cNvPr>
          <p:cNvGrpSpPr/>
          <p:nvPr/>
        </p:nvGrpSpPr>
        <p:grpSpPr>
          <a:xfrm>
            <a:off x="4724400" y="4892310"/>
            <a:ext cx="1632909" cy="898890"/>
            <a:chOff x="4724400" y="4892310"/>
            <a:chExt cx="1632909" cy="8988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4A411845-9FF0-45AC-973B-C8E5B3A5B822}"/>
                    </a:ext>
                  </a:extLst>
                </p:cNvPr>
                <p:cNvSpPr/>
                <p:nvPr/>
              </p:nvSpPr>
              <p:spPr>
                <a:xfrm>
                  <a:off x="4724400" y="4931196"/>
                  <a:ext cx="1556708" cy="783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 ) </m:t>
                        </m:r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ctrlPr>
                              <a:rPr lang="el-GR" altLang="zh-CN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4A411845-9FF0-45AC-973B-C8E5B3A5B8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4931196"/>
                  <a:ext cx="1556708" cy="7838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917D78AE-5DBE-42E5-A6B1-F41B586BAB31}"/>
                </a:ext>
              </a:extLst>
            </p:cNvPr>
            <p:cNvSpPr/>
            <p:nvPr/>
          </p:nvSpPr>
          <p:spPr>
            <a:xfrm>
              <a:off x="4800600" y="4892310"/>
              <a:ext cx="1556709" cy="89889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C5D0D7A-81E5-47E9-B9F2-17904459C95F}"/>
              </a:ext>
            </a:extLst>
          </p:cNvPr>
          <p:cNvGrpSpPr/>
          <p:nvPr/>
        </p:nvGrpSpPr>
        <p:grpSpPr>
          <a:xfrm>
            <a:off x="2753781" y="4876800"/>
            <a:ext cx="1589619" cy="914400"/>
            <a:chOff x="2601381" y="4800600"/>
            <a:chExt cx="1589619" cy="106680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EB3A8E71-8927-49CC-AADA-E005F3989955}"/>
                </a:ext>
              </a:extLst>
            </p:cNvPr>
            <p:cNvSpPr txBox="1"/>
            <p:nvPr/>
          </p:nvSpPr>
          <p:spPr>
            <a:xfrm>
              <a:off x="2601381" y="4908969"/>
              <a:ext cx="1589619" cy="83954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altLang="zh-CN" sz="2400" b="1" spc="-15" dirty="0">
                  <a:solidFill>
                    <a:srgbClr val="C00000"/>
                  </a:solidFill>
                  <a:latin typeface="Calibri"/>
                  <a:cs typeface="Calibri"/>
                </a:rPr>
                <a:t>Finite</a:t>
              </a:r>
              <a:r>
                <a:rPr lang="en-US" altLang="zh-CN" sz="2400" b="1" spc="-15" dirty="0">
                  <a:latin typeface="Calibri"/>
                  <a:cs typeface="Calibri"/>
                </a:rPr>
                <a:t> 4D </a:t>
              </a:r>
            </a:p>
            <a:p>
              <a:pPr marL="12700" algn="ctr">
                <a:lnSpc>
                  <a:spcPct val="100000"/>
                </a:lnSpc>
              </a:pPr>
              <a:r>
                <a:rPr lang="en-US" altLang="zh-CN" sz="2400" b="1" spc="-15" dirty="0">
                  <a:latin typeface="Calibri"/>
                  <a:cs typeface="Calibri"/>
                </a:rPr>
                <a:t>action</a:t>
              </a:r>
              <a:endParaRPr sz="2400" b="1" dirty="0">
                <a:latin typeface="Calibri"/>
                <a:cs typeface="Calibri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AD9EA3E1-5141-48D4-A1FA-639D87E51D6A}"/>
                </a:ext>
              </a:extLst>
            </p:cNvPr>
            <p:cNvSpPr/>
            <p:nvPr/>
          </p:nvSpPr>
          <p:spPr>
            <a:xfrm>
              <a:off x="2634291" y="4800600"/>
              <a:ext cx="1556709" cy="1066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A3C02135-E088-4234-A0C9-1DE8988F325C}"/>
              </a:ext>
            </a:extLst>
          </p:cNvPr>
          <p:cNvSpPr/>
          <p:nvPr/>
        </p:nvSpPr>
        <p:spPr>
          <a:xfrm>
            <a:off x="750213" y="1495808"/>
            <a:ext cx="4153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Localization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50757D1-9372-460F-BB9A-8A86A15192A9}"/>
              </a:ext>
            </a:extLst>
          </p:cNvPr>
          <p:cNvSpPr/>
          <p:nvPr/>
        </p:nvSpPr>
        <p:spPr>
          <a:xfrm>
            <a:off x="5799468" y="2891135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Split</a:t>
            </a:r>
            <a:endParaRPr lang="zh-CN" altLang="en-US" sz="2400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616E31F-243E-41A0-AAAC-C9241268F17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553200" y="3121968"/>
            <a:ext cx="75786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07D66A1-3202-43FF-96FF-D598302A5A07}"/>
              </a:ext>
            </a:extLst>
          </p:cNvPr>
          <p:cNvCxnSpPr>
            <a:cxnSpLocks/>
          </p:cNvCxnSpPr>
          <p:nvPr/>
        </p:nvCxnSpPr>
        <p:spPr>
          <a:xfrm flipH="1" flipV="1">
            <a:off x="4951954" y="3107364"/>
            <a:ext cx="869130" cy="646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02866" y="4303217"/>
            <a:ext cx="3007334" cy="1945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42" y="2138248"/>
            <a:ext cx="3390649" cy="228755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39944" y="2176294"/>
            <a:ext cx="3276600" cy="2257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35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1600" y="4906490"/>
            <a:ext cx="142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Split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0B8FC45-BB99-4BD4-85B3-5AABBC6A42ED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3. Stability and localization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5458A5-3A02-4A09-8976-DF360B4C5B01}"/>
              </a:ext>
            </a:extLst>
          </p:cNvPr>
          <p:cNvSpPr/>
          <p:nvPr/>
        </p:nvSpPr>
        <p:spPr>
          <a:xfrm>
            <a:off x="3626166" y="1495808"/>
            <a:ext cx="5289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noncanonical scalar field </a:t>
            </a:r>
            <a:endParaRPr lang="zh-CN" altLang="en-US" sz="2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02D0D5-431B-4B1E-B031-8AC3480D233D}"/>
              </a:ext>
            </a:extLst>
          </p:cNvPr>
          <p:cNvSpPr/>
          <p:nvPr/>
        </p:nvSpPr>
        <p:spPr>
          <a:xfrm>
            <a:off x="762000" y="6260067"/>
            <a:ext cx="7480934" cy="38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[3] J. Wang, </a:t>
            </a:r>
            <a:r>
              <a:rPr lang="en-US" altLang="zh-CN" spc="-190" dirty="0">
                <a:solidFill>
                  <a:srgbClr val="C00000"/>
                </a:solidFill>
                <a:cs typeface="Calibri"/>
              </a:rPr>
              <a:t>W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.-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G</a:t>
            </a:r>
            <a:r>
              <a:rPr lang="en-US" altLang="zh-CN" spc="5" dirty="0" err="1">
                <a:solidFill>
                  <a:srgbClr val="C00000"/>
                </a:solidFill>
                <a:cs typeface="Calibri"/>
              </a:rPr>
              <a:t>u</a:t>
            </a:r>
            <a:r>
              <a:rPr lang="en-US" altLang="zh-CN" spc="-40" dirty="0" err="1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dirty="0">
                <a:solidFill>
                  <a:srgbClr val="C00000"/>
                </a:solidFill>
              </a:rPr>
              <a:t>, Z.-C. Lin, and </a:t>
            </a:r>
            <a:r>
              <a:rPr lang="en-US" altLang="zh-CN" spc="-210" dirty="0">
                <a:solidFill>
                  <a:srgbClr val="C00000"/>
                </a:solidFill>
                <a:cs typeface="Calibri"/>
              </a:rPr>
              <a:t>Y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-X.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iu</a:t>
            </a:r>
            <a:r>
              <a:rPr lang="en-US" altLang="zh-CN" dirty="0">
                <a:solidFill>
                  <a:srgbClr val="C00000"/>
                </a:solidFill>
              </a:rPr>
              <a:t>, PRD 98 (2018) 084046.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A5D9039-20FF-4D90-AA9D-965FA14D44B4}"/>
              </a:ext>
            </a:extLst>
          </p:cNvPr>
          <p:cNvSpPr txBox="1"/>
          <p:nvPr/>
        </p:nvSpPr>
        <p:spPr>
          <a:xfrm>
            <a:off x="4777050" y="2485178"/>
            <a:ext cx="1366726" cy="12445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15" dirty="0">
                <a:solidFill>
                  <a:srgbClr val="C00000"/>
                </a:solidFill>
                <a:latin typeface="Calibri"/>
                <a:cs typeface="Calibri"/>
              </a:rPr>
              <a:t>localized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80" dirty="0">
                <a:latin typeface="Calibri"/>
                <a:cs typeface="Calibri"/>
              </a:rPr>
              <a:t>z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6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 </a:t>
            </a:r>
            <a:endParaRPr lang="en-US" altLang="zh-CN" sz="24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mo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-15" dirty="0">
                <a:latin typeface="Calibri"/>
                <a:cs typeface="Calibri"/>
              </a:rPr>
              <a:t>e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25808D2-6F23-4A49-8711-24239B78A463}"/>
              </a:ext>
            </a:extLst>
          </p:cNvPr>
          <p:cNvSpPr/>
          <p:nvPr/>
        </p:nvSpPr>
        <p:spPr>
          <a:xfrm>
            <a:off x="750213" y="1495808"/>
            <a:ext cx="4153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Localization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C3E27EC-B736-4588-B1C3-DB38EC51B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60" y="2176294"/>
            <a:ext cx="3417628" cy="2193434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50008D-9B38-4FD9-9ED9-E60E502A3DA5}"/>
              </a:ext>
            </a:extLst>
          </p:cNvPr>
          <p:cNvGrpSpPr/>
          <p:nvPr/>
        </p:nvGrpSpPr>
        <p:grpSpPr>
          <a:xfrm>
            <a:off x="6977691" y="2758710"/>
            <a:ext cx="1632909" cy="898890"/>
            <a:chOff x="4724400" y="4892310"/>
            <a:chExt cx="1632909" cy="8988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2119F78E-7C53-475D-B4E7-4DC02ACA80E1}"/>
                    </a:ext>
                  </a:extLst>
                </p:cNvPr>
                <p:cNvSpPr/>
                <p:nvPr/>
              </p:nvSpPr>
              <p:spPr>
                <a:xfrm>
                  <a:off x="4724400" y="4931196"/>
                  <a:ext cx="1556708" cy="783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 ) </m:t>
                        </m:r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ctrlPr>
                              <a:rPr lang="el-GR" altLang="zh-CN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2119F78E-7C53-475D-B4E7-4DC02ACA8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4931196"/>
                  <a:ext cx="1556708" cy="7838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0299453D-732D-4AB2-A4BF-676741356450}"/>
                </a:ext>
              </a:extLst>
            </p:cNvPr>
            <p:cNvSpPr/>
            <p:nvPr/>
          </p:nvSpPr>
          <p:spPr>
            <a:xfrm>
              <a:off x="4800600" y="4892310"/>
              <a:ext cx="1556709" cy="89889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B1B294F-C74F-4C07-9D66-DB27BCD46C45}"/>
              </a:ext>
            </a:extLst>
          </p:cNvPr>
          <p:cNvCxnSpPr>
            <a:cxnSpLocks/>
          </p:cNvCxnSpPr>
          <p:nvPr/>
        </p:nvCxnSpPr>
        <p:spPr>
          <a:xfrm flipV="1">
            <a:off x="5514740" y="3304816"/>
            <a:ext cx="428860" cy="160167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0C317E7-9383-4AE2-8F7A-50BCB3690DA0}"/>
              </a:ext>
            </a:extLst>
          </p:cNvPr>
          <p:cNvCxnSpPr>
            <a:cxnSpLocks/>
          </p:cNvCxnSpPr>
          <p:nvPr/>
        </p:nvCxnSpPr>
        <p:spPr>
          <a:xfrm flipH="1" flipV="1">
            <a:off x="4161799" y="4742222"/>
            <a:ext cx="1065008" cy="40642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36</a:t>
            </a:fld>
            <a:endParaRPr sz="120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/>
              <p:nvPr/>
            </p:nvSpPr>
            <p:spPr>
              <a:xfrm>
                <a:off x="326448" y="1770837"/>
                <a:ext cx="8512752" cy="426847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566420" indent="-457200">
                  <a:lnSpc>
                    <a:spcPct val="10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ü"/>
                </a:pPr>
                <a:r>
                  <a:rPr lang="en-US" sz="2800" b="1" spc="-140" dirty="0">
                    <a:latin typeface="Calibri"/>
                    <a:cs typeface="Calibri"/>
                  </a:rPr>
                  <a:t>W</a:t>
                </a:r>
                <a:r>
                  <a:rPr lang="en-US" sz="2800" b="1" spc="-15" dirty="0">
                    <a:latin typeface="Calibri"/>
                    <a:cs typeface="Calibri"/>
                  </a:rPr>
                  <a:t>e </a:t>
                </a:r>
                <a:r>
                  <a:rPr lang="en-US" sz="2800" b="1" spc="-35" dirty="0">
                    <a:latin typeface="Calibri"/>
                    <a:cs typeface="Calibri"/>
                  </a:rPr>
                  <a:t>c</a:t>
                </a:r>
                <a:r>
                  <a:rPr lang="en-US" sz="2800" b="1" spc="0" dirty="0">
                    <a:latin typeface="Calibri"/>
                    <a:cs typeface="Calibri"/>
                  </a:rPr>
                  <a:t>on</a:t>
                </a:r>
                <a:r>
                  <a:rPr lang="en-US" sz="2800" b="1" spc="-45" dirty="0">
                    <a:latin typeface="Calibri"/>
                    <a:cs typeface="Calibri"/>
                  </a:rPr>
                  <a:t>s</a:t>
                </a:r>
                <a:r>
                  <a:rPr lang="en-US" sz="2800" b="1" spc="-10" dirty="0">
                    <a:latin typeface="Calibri"/>
                    <a:cs typeface="Calibri"/>
                  </a:rPr>
                  <a:t>tr</a:t>
                </a:r>
                <a:r>
                  <a:rPr lang="en-US" sz="2800" b="1" spc="-30" dirty="0">
                    <a:latin typeface="Calibri"/>
                    <a:cs typeface="Calibri"/>
                  </a:rPr>
                  <a:t>u</a:t>
                </a:r>
                <a:r>
                  <a:rPr lang="en-US" sz="2800" b="1" spc="-15" dirty="0">
                    <a:latin typeface="Calibri"/>
                    <a:cs typeface="Calibri"/>
                  </a:rPr>
                  <a:t>ct</a:t>
                </a:r>
                <a:r>
                  <a:rPr lang="en-US" altLang="zh-CN" sz="2800" b="1" spc="-15" dirty="0">
                    <a:latin typeface="Calibri"/>
                    <a:cs typeface="Calibri"/>
                  </a:rPr>
                  <a:t>ed</a:t>
                </a:r>
                <a:r>
                  <a:rPr lang="en-US" sz="2800" b="1" spc="35" dirty="0">
                    <a:latin typeface="Calibri"/>
                    <a:cs typeface="Calibri"/>
                  </a:rPr>
                  <a:t> </a:t>
                </a:r>
                <a:r>
                  <a:rPr lang="en-US" altLang="zh-CN" sz="2800" b="1" spc="35" dirty="0">
                    <a:latin typeface="Calibri"/>
                    <a:cs typeface="Calibri"/>
                  </a:rPr>
                  <a:t>some </a:t>
                </a:r>
                <a:r>
                  <a:rPr lang="en-US" sz="2800" b="1" spc="0" dirty="0">
                    <a:latin typeface="Calibri"/>
                    <a:cs typeface="Calibri"/>
                  </a:rPr>
                  <a:t>th</a:t>
                </a:r>
                <a:r>
                  <a:rPr lang="en-US" sz="2800" b="1" spc="-15" dirty="0">
                    <a:latin typeface="Calibri"/>
                    <a:cs typeface="Calibri"/>
                  </a:rPr>
                  <a:t>ick</a:t>
                </a:r>
                <a:r>
                  <a:rPr lang="en-US" sz="2800" b="1" spc="25" dirty="0"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latin typeface="Calibri"/>
                    <a:cs typeface="Calibri"/>
                  </a:rPr>
                  <a:t>b</a:t>
                </a:r>
                <a:r>
                  <a:rPr lang="en-US" sz="2800" b="1" spc="-80" dirty="0">
                    <a:latin typeface="Calibri"/>
                    <a:cs typeface="Calibri"/>
                  </a:rPr>
                  <a:t>r</a:t>
                </a:r>
                <a:r>
                  <a:rPr lang="en-US" sz="2800" b="1" spc="-15" dirty="0">
                    <a:latin typeface="Calibri"/>
                    <a:cs typeface="Calibri"/>
                  </a:rPr>
                  <a:t>ane</a:t>
                </a:r>
                <a:r>
                  <a:rPr lang="en-US" altLang="zh-CN" sz="2800" b="1" spc="-15" dirty="0">
                    <a:latin typeface="Calibri"/>
                    <a:cs typeface="Calibri"/>
                  </a:rPr>
                  <a:t>s</a:t>
                </a:r>
                <a:r>
                  <a:rPr lang="en-US" sz="2800" b="1" spc="5" dirty="0">
                    <a:latin typeface="Calibri"/>
                    <a:cs typeface="Calibri"/>
                  </a:rPr>
                  <a:t> </a:t>
                </a:r>
                <a:r>
                  <a:rPr lang="en-US" sz="2800" b="1" spc="0" dirty="0">
                    <a:latin typeface="Calibri"/>
                    <a:cs typeface="Calibri"/>
                  </a:rPr>
                  <a:t>in</a:t>
                </a:r>
                <a:r>
                  <a:rPr lang="en-US" sz="2800" b="1" spc="30" dirty="0"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pc="50" dirty="0" smtClean="0">
                        <a:latin typeface="Cambria Math" panose="02040503050406030204" pitchFamily="18" charset="0"/>
                        <a:cs typeface="Cambria Math"/>
                      </a:rPr>
                      <m:t>𝒇</m:t>
                    </m:r>
                  </m:oMath>
                </a14:m>
                <a:r>
                  <a:rPr lang="en-US" sz="2800" b="1" spc="-20" dirty="0">
                    <a:latin typeface="Cambria Math"/>
                    <a:cs typeface="Cambria Math"/>
                  </a:rPr>
                  <a:t>(𝑇)</a:t>
                </a:r>
                <a:r>
                  <a:rPr lang="en-US" sz="2800" b="1" spc="10" dirty="0">
                    <a:latin typeface="Cambria Math"/>
                    <a:cs typeface="Cambria Math"/>
                  </a:rPr>
                  <a:t> </a:t>
                </a:r>
                <a:r>
                  <a:rPr lang="en-US" sz="2800" b="1" spc="-15" dirty="0">
                    <a:latin typeface="Calibri"/>
                    <a:cs typeface="Calibri"/>
                  </a:rPr>
                  <a:t>g</a:t>
                </a:r>
                <a:r>
                  <a:rPr lang="en-US" sz="2800" b="1" spc="-70" dirty="0">
                    <a:latin typeface="Calibri"/>
                    <a:cs typeface="Calibri"/>
                  </a:rPr>
                  <a:t>r</a:t>
                </a:r>
                <a:r>
                  <a:rPr lang="en-US" sz="2800" b="1" spc="-60" dirty="0">
                    <a:latin typeface="Calibri"/>
                    <a:cs typeface="Calibri"/>
                  </a:rPr>
                  <a:t>a</a:t>
                </a:r>
                <a:r>
                  <a:rPr lang="en-US" sz="2800" b="1" spc="-15" dirty="0">
                    <a:latin typeface="Calibri"/>
                    <a:cs typeface="Calibri"/>
                  </a:rPr>
                  <a:t>v</a:t>
                </a:r>
                <a:r>
                  <a:rPr lang="en-US" sz="2800" b="1" spc="-20" dirty="0">
                    <a:latin typeface="Calibri"/>
                    <a:cs typeface="Calibri"/>
                  </a:rPr>
                  <a:t>i</a:t>
                </a:r>
                <a:r>
                  <a:rPr lang="en-US" sz="2800" b="1" spc="-15" dirty="0">
                    <a:latin typeface="Calibri"/>
                    <a:cs typeface="Calibri"/>
                  </a:rPr>
                  <a:t>ty</a:t>
                </a:r>
                <a:r>
                  <a:rPr lang="en-US" sz="2800" b="1" spc="-10" dirty="0">
                    <a:latin typeface="Calibri"/>
                    <a:cs typeface="Calibri"/>
                  </a:rPr>
                  <a:t> with </a:t>
                </a:r>
                <a:r>
                  <a:rPr lang="en-US" altLang="zh-CN" sz="2800" b="1" dirty="0"/>
                  <a:t>some scalar fields.</a:t>
                </a:r>
                <a:endParaRPr lang="en-US" sz="1000" b="1" dirty="0"/>
              </a:p>
              <a:p>
                <a:pPr marL="285750" indent="-285750">
                  <a:lnSpc>
                    <a:spcPts val="1300"/>
                  </a:lnSpc>
                  <a:spcBef>
                    <a:spcPts val="59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ü"/>
                </a:pPr>
                <a:endParaRPr lang="en-US" sz="1300" b="1" dirty="0"/>
              </a:p>
              <a:p>
                <a:pPr marL="566420" indent="-457200">
                  <a:lnSpc>
                    <a:spcPct val="10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ü"/>
                </a:pPr>
                <a:r>
                  <a:rPr lang="en-US" sz="2800" b="1" spc="-15" dirty="0">
                    <a:latin typeface="Calibri"/>
                    <a:cs typeface="Calibri"/>
                  </a:rPr>
                  <a:t>The</a:t>
                </a:r>
                <a:r>
                  <a:rPr lang="en-US" altLang="zh-CN" sz="2800" b="1" spc="-5" dirty="0">
                    <a:latin typeface="Calibri"/>
                    <a:cs typeface="Calibri"/>
                  </a:rPr>
                  <a:t>se</a:t>
                </a:r>
                <a14:m>
                  <m:oMath xmlns:m="http://schemas.openxmlformats.org/officeDocument/2006/math">
                    <m:r>
                      <a:rPr lang="en-US" sz="2800" b="1" i="0" spc="-3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r>
                  <a:rPr lang="en-US" sz="2800" b="1" spc="-15" dirty="0">
                    <a:latin typeface="Calibri"/>
                    <a:cs typeface="Calibri"/>
                  </a:rPr>
                  <a:t>b</a:t>
                </a:r>
                <a:r>
                  <a:rPr lang="en-US" sz="2800" b="1" spc="-80" dirty="0">
                    <a:latin typeface="Calibri"/>
                    <a:cs typeface="Calibri"/>
                  </a:rPr>
                  <a:t>r</a:t>
                </a:r>
                <a:r>
                  <a:rPr lang="en-US" sz="2800" b="1" spc="-15" dirty="0">
                    <a:latin typeface="Calibri"/>
                    <a:cs typeface="Calibri"/>
                  </a:rPr>
                  <a:t>ane</a:t>
                </a:r>
                <a:r>
                  <a:rPr lang="en-US" altLang="zh-CN" sz="2800" b="1" spc="-15" dirty="0">
                    <a:latin typeface="Calibri"/>
                    <a:cs typeface="Calibri"/>
                  </a:rPr>
                  <a:t>s</a:t>
                </a:r>
                <a:r>
                  <a:rPr lang="en-US" sz="2800" b="1" spc="25" dirty="0">
                    <a:latin typeface="Calibri"/>
                    <a:cs typeface="Calibri"/>
                  </a:rPr>
                  <a:t> </a:t>
                </a:r>
                <a:r>
                  <a:rPr lang="en-US" sz="2800" b="1" spc="-10" dirty="0">
                    <a:latin typeface="Calibri"/>
                    <a:cs typeface="Calibri"/>
                  </a:rPr>
                  <a:t>h</a:t>
                </a:r>
                <a:r>
                  <a:rPr lang="en-US" sz="2800" b="1" spc="-60" dirty="0">
                    <a:latin typeface="Calibri"/>
                    <a:cs typeface="Calibri"/>
                  </a:rPr>
                  <a:t>a</a:t>
                </a:r>
                <a:r>
                  <a:rPr lang="en-US" sz="2800" b="1" spc="-45" dirty="0">
                    <a:latin typeface="Calibri"/>
                    <a:cs typeface="Calibri"/>
                  </a:rPr>
                  <a:t>v</a:t>
                </a:r>
                <a:r>
                  <a:rPr lang="en-US" sz="2800" b="1" spc="-15" dirty="0">
                    <a:latin typeface="Calibri"/>
                    <a:cs typeface="Calibri"/>
                  </a:rPr>
                  <a:t>e a</a:t>
                </a:r>
                <a:r>
                  <a:rPr lang="en-US" sz="2800" b="1" spc="5" dirty="0">
                    <a:latin typeface="Calibri"/>
                    <a:cs typeface="Calibri"/>
                  </a:rPr>
                  <a:t> </a:t>
                </a:r>
                <a:r>
                  <a:rPr lang="en-US" sz="2800" b="1" spc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sp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l</a:t>
                </a:r>
                <a:r>
                  <a:rPr lang="en-US" sz="2800" b="1" spc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800" b="1" spc="-10" dirty="0">
                    <a:solidFill>
                      <a:srgbClr val="FF0000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800" b="1" spc="0" dirty="0">
                    <a:latin typeface="Calibri"/>
                    <a:cs typeface="Calibri"/>
                  </a:rPr>
                  <a:t>.</a:t>
                </a:r>
                <a:endParaRPr lang="en-US" sz="1000" b="1" dirty="0"/>
              </a:p>
              <a:p>
                <a:pPr marL="285750" indent="-285750">
                  <a:lnSpc>
                    <a:spcPts val="1300"/>
                  </a:lnSpc>
                  <a:spcBef>
                    <a:spcPts val="62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ü"/>
                </a:pPr>
                <a:endParaRPr lang="en-US" sz="1300" b="1" dirty="0"/>
              </a:p>
              <a:p>
                <a:pPr marL="566420" indent="-457200">
                  <a:lnSpc>
                    <a:spcPct val="10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800" b="1" spc="-15" dirty="0">
                    <a:latin typeface="Calibri"/>
                    <a:cs typeface="Calibri"/>
                  </a:rPr>
                  <a:t>The </a:t>
                </a:r>
                <a:r>
                  <a:rPr lang="en-US" sz="2800" b="1" spc="-15" dirty="0">
                    <a:latin typeface="Calibri"/>
                    <a:cs typeface="Calibri"/>
                  </a:rPr>
                  <a:t>sol</a:t>
                </a:r>
                <a:r>
                  <a:rPr lang="en-US" sz="2800" b="1" spc="-25" dirty="0">
                    <a:latin typeface="Calibri"/>
                    <a:cs typeface="Calibri"/>
                  </a:rPr>
                  <a:t>u</a:t>
                </a:r>
                <a:r>
                  <a:rPr lang="en-US" sz="2800" b="1" spc="-15" dirty="0">
                    <a:latin typeface="Calibri"/>
                    <a:cs typeface="Calibri"/>
                  </a:rPr>
                  <a:t>tion</a:t>
                </a:r>
                <a:r>
                  <a:rPr lang="en-US" altLang="zh-CN" sz="2800" b="1" spc="-15" dirty="0">
                    <a:latin typeface="Calibri"/>
                    <a:cs typeface="Calibri"/>
                  </a:rPr>
                  <a:t>s</a:t>
                </a:r>
                <a:r>
                  <a:rPr lang="en-US" sz="2800" b="1" spc="25" dirty="0">
                    <a:latin typeface="Calibri"/>
                    <a:cs typeface="Calibri"/>
                  </a:rPr>
                  <a:t> </a:t>
                </a:r>
                <a:r>
                  <a:rPr lang="en-US" altLang="zh-CN" sz="2800" b="1" spc="-10" dirty="0">
                    <a:latin typeface="Calibri"/>
                    <a:cs typeface="Calibri"/>
                  </a:rPr>
                  <a:t>are</a:t>
                </a:r>
                <a:r>
                  <a:rPr lang="en-US" sz="2800" b="1" spc="15" dirty="0">
                    <a:latin typeface="Calibri"/>
                    <a:cs typeface="Calibri"/>
                  </a:rPr>
                  <a:t> </a:t>
                </a:r>
                <a:r>
                  <a:rPr lang="en-US" sz="2800" b="1" spc="-55" dirty="0">
                    <a:solidFill>
                      <a:srgbClr val="FF0000"/>
                    </a:solidFill>
                    <a:latin typeface="Calibri"/>
                    <a:cs typeface="Calibri"/>
                  </a:rPr>
                  <a:t>s</a:t>
                </a:r>
                <a:r>
                  <a:rPr lang="en-US" sz="2800" b="1" spc="-50" dirty="0">
                    <a:solidFill>
                      <a:srgbClr val="FF0000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abl</a:t>
                </a:r>
                <a:r>
                  <a:rPr lang="en-US" sz="2800" b="1" spc="-25" dirty="0">
                    <a:solidFill>
                      <a:srgbClr val="FF0000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b="1" spc="0" dirty="0">
                    <a:latin typeface="Calibri"/>
                    <a:cs typeface="Calibri"/>
                  </a:rPr>
                  <a:t>.</a:t>
                </a:r>
                <a:endParaRPr lang="en-US" sz="1000" b="1" dirty="0"/>
              </a:p>
              <a:p>
                <a:pPr marL="285750" indent="-285750">
                  <a:lnSpc>
                    <a:spcPts val="1300"/>
                  </a:lnSpc>
                  <a:spcBef>
                    <a:spcPts val="48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ü"/>
                </a:pPr>
                <a:endParaRPr lang="en-US" sz="1300" b="1" dirty="0"/>
              </a:p>
              <a:p>
                <a:pPr marL="566420" indent="-457200">
                  <a:lnSpc>
                    <a:spcPct val="10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ü"/>
                </a:pPr>
                <a:r>
                  <a:rPr lang="en-US" sz="2800" b="1" spc="-15" dirty="0">
                    <a:latin typeface="Calibri"/>
                    <a:cs typeface="Calibri"/>
                  </a:rPr>
                  <a:t>The</a:t>
                </a:r>
                <a:r>
                  <a:rPr lang="en-US" sz="2800" b="1" spc="-5" dirty="0"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latin typeface="Calibri"/>
                    <a:cs typeface="Calibri"/>
                  </a:rPr>
                  <a:t>g</a:t>
                </a:r>
                <a:r>
                  <a:rPr lang="en-US" sz="2800" b="1" spc="-70" dirty="0">
                    <a:latin typeface="Calibri"/>
                    <a:cs typeface="Calibri"/>
                  </a:rPr>
                  <a:t>r</a:t>
                </a:r>
                <a:r>
                  <a:rPr lang="en-US" sz="2800" b="1" spc="-60" dirty="0">
                    <a:latin typeface="Calibri"/>
                    <a:cs typeface="Calibri"/>
                  </a:rPr>
                  <a:t>a</a:t>
                </a:r>
                <a:r>
                  <a:rPr lang="en-US" sz="2800" b="1" spc="-15" dirty="0">
                    <a:latin typeface="Calibri"/>
                    <a:cs typeface="Calibri"/>
                  </a:rPr>
                  <a:t>v</a:t>
                </a:r>
                <a:r>
                  <a:rPr lang="en-US" sz="2800" b="1" spc="-20" dirty="0">
                    <a:latin typeface="Calibri"/>
                    <a:cs typeface="Calibri"/>
                  </a:rPr>
                  <a:t>i</a:t>
                </a:r>
                <a:r>
                  <a:rPr lang="en-US" sz="2800" b="1" spc="-35" dirty="0">
                    <a:latin typeface="Calibri"/>
                    <a:cs typeface="Calibri"/>
                  </a:rPr>
                  <a:t>t</a:t>
                </a:r>
                <a:r>
                  <a:rPr lang="en-US" sz="2800" b="1" spc="0" dirty="0">
                    <a:latin typeface="Calibri"/>
                    <a:cs typeface="Calibri"/>
                  </a:rPr>
                  <a:t>on</a:t>
                </a:r>
                <a:r>
                  <a:rPr lang="en-US" sz="2800" b="1" spc="5" dirty="0">
                    <a:latin typeface="Calibri"/>
                    <a:cs typeface="Calibri"/>
                  </a:rPr>
                  <a:t> </a:t>
                </a:r>
                <a:r>
                  <a:rPr lang="en-US" sz="2800" b="1" spc="-80" dirty="0">
                    <a:latin typeface="Calibri"/>
                    <a:cs typeface="Calibri"/>
                  </a:rPr>
                  <a:t>z</a:t>
                </a:r>
                <a:r>
                  <a:rPr lang="en-US" sz="2800" b="1" spc="-15" dirty="0">
                    <a:latin typeface="Calibri"/>
                    <a:cs typeface="Calibri"/>
                  </a:rPr>
                  <a:t>e</a:t>
                </a:r>
                <a:r>
                  <a:rPr lang="en-US" sz="2800" b="1" spc="-65" dirty="0">
                    <a:latin typeface="Calibri"/>
                    <a:cs typeface="Calibri"/>
                  </a:rPr>
                  <a:t>r</a:t>
                </a:r>
                <a:r>
                  <a:rPr lang="en-US" sz="2800" b="1" spc="0" dirty="0">
                    <a:latin typeface="Calibri"/>
                    <a:cs typeface="Calibri"/>
                  </a:rPr>
                  <a:t>o</a:t>
                </a:r>
                <a:r>
                  <a:rPr lang="en-US" sz="2800" b="1" spc="-5" dirty="0">
                    <a:latin typeface="Calibri"/>
                    <a:cs typeface="Calibri"/>
                  </a:rPr>
                  <a:t> </a:t>
                </a:r>
                <a:r>
                  <a:rPr lang="en-US" sz="2800" b="1" spc="-40" dirty="0">
                    <a:latin typeface="Calibri"/>
                    <a:cs typeface="Calibri"/>
                  </a:rPr>
                  <a:t>m</a:t>
                </a:r>
                <a:r>
                  <a:rPr lang="en-US" sz="2800" b="1" spc="-15" dirty="0">
                    <a:latin typeface="Calibri"/>
                    <a:cs typeface="Calibri"/>
                  </a:rPr>
                  <a:t>ode</a:t>
                </a:r>
                <a:r>
                  <a:rPr lang="en-US" sz="2800" b="1" spc="5" dirty="0">
                    <a:latin typeface="Calibri"/>
                    <a:cs typeface="Calibri"/>
                  </a:rPr>
                  <a:t> </a:t>
                </a:r>
                <a:r>
                  <a:rPr lang="en-US" sz="2800" b="1" spc="-35" dirty="0">
                    <a:solidFill>
                      <a:srgbClr val="FF0000"/>
                    </a:solidFill>
                    <a:latin typeface="Calibri"/>
                    <a:cs typeface="Calibri"/>
                  </a:rPr>
                  <a:t>c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an</a:t>
                </a:r>
                <a:r>
                  <a:rPr lang="en-US" sz="2800" b="1" spc="-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be</a:t>
                </a:r>
                <a:r>
                  <a:rPr lang="en-US" sz="2800" b="1" spc="10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lo</a:t>
                </a:r>
                <a:r>
                  <a:rPr lang="en-US" sz="2800" b="1" spc="-40" dirty="0">
                    <a:solidFill>
                      <a:srgbClr val="FF0000"/>
                    </a:solidFill>
                    <a:latin typeface="Calibri"/>
                    <a:cs typeface="Calibri"/>
                  </a:rPr>
                  <a:t>c</a:t>
                </a:r>
                <a:r>
                  <a:rPr lang="en-US" sz="2800" b="1" spc="-10" dirty="0">
                    <a:solidFill>
                      <a:srgbClr val="FF0000"/>
                    </a:solidFill>
                    <a:latin typeface="Calibri"/>
                    <a:cs typeface="Calibri"/>
                  </a:rPr>
                  <a:t>al</a:t>
                </a:r>
                <a:r>
                  <a:rPr lang="en-US" sz="2800" b="1" spc="-20" dirty="0">
                    <a:solidFill>
                      <a:srgbClr val="FF0000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800" b="1" spc="-80" dirty="0">
                    <a:solidFill>
                      <a:srgbClr val="FF0000"/>
                    </a:solidFill>
                    <a:latin typeface="Calibri"/>
                    <a:cs typeface="Calibri"/>
                  </a:rPr>
                  <a:t>z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ed </a:t>
                </a:r>
                <a:r>
                  <a:rPr lang="en-US" sz="2800" b="1" spc="-15" dirty="0">
                    <a:latin typeface="Calibri"/>
                    <a:cs typeface="Calibri"/>
                  </a:rPr>
                  <a:t>on</a:t>
                </a:r>
                <a:r>
                  <a:rPr lang="en-US" sz="2800" b="1" spc="5" dirty="0"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latin typeface="Calibri"/>
                    <a:cs typeface="Calibri"/>
                  </a:rPr>
                  <a:t>the</a:t>
                </a:r>
                <a:r>
                  <a:rPr lang="en-US" sz="2800" b="1" spc="15" dirty="0">
                    <a:latin typeface="Calibri"/>
                    <a:cs typeface="Calibri"/>
                  </a:rPr>
                  <a:t> </a:t>
                </a:r>
                <a:r>
                  <a:rPr lang="en-US" sz="2800" b="1" spc="-15" dirty="0">
                    <a:latin typeface="Calibri"/>
                    <a:cs typeface="Calibri"/>
                  </a:rPr>
                  <a:t>b</a:t>
                </a:r>
                <a:r>
                  <a:rPr lang="en-US" sz="2800" b="1" spc="-80" dirty="0">
                    <a:latin typeface="Calibri"/>
                    <a:cs typeface="Calibri"/>
                  </a:rPr>
                  <a:t>r</a:t>
                </a:r>
                <a:r>
                  <a:rPr lang="en-US" sz="2800" b="1" spc="-15" dirty="0">
                    <a:latin typeface="Calibri"/>
                    <a:cs typeface="Calibri"/>
                  </a:rPr>
                  <a:t>ane,</a:t>
                </a:r>
                <a:r>
                  <a:rPr lang="zh-CN" altLang="en-US" sz="2800" b="1" spc="-15" dirty="0">
                    <a:latin typeface="Calibri"/>
                    <a:cs typeface="Calibri"/>
                  </a:rPr>
                  <a:t> </a:t>
                </a:r>
                <a:r>
                  <a:rPr lang="en-US" altLang="zh-CN" sz="2800" b="1" spc="-15" dirty="0">
                    <a:latin typeface="Calibri"/>
                    <a:cs typeface="Calibri"/>
                  </a:rPr>
                  <a:t>and</a:t>
                </a:r>
                <a:r>
                  <a:rPr lang="zh-CN" altLang="en-US" sz="2800" b="1" spc="-15" dirty="0">
                    <a:latin typeface="Calibri"/>
                    <a:cs typeface="Calibri"/>
                  </a:rPr>
                  <a:t> </a:t>
                </a:r>
                <a:r>
                  <a:rPr lang="en-US" altLang="zh-CN" sz="2800" b="1" spc="-15" dirty="0">
                    <a:latin typeface="Calibri"/>
                    <a:cs typeface="Calibri"/>
                  </a:rPr>
                  <a:t>so</a:t>
                </a:r>
                <a:r>
                  <a:rPr lang="zh-CN" altLang="en-US" sz="2800" b="1" spc="-15" dirty="0">
                    <a:latin typeface="Calibri"/>
                    <a:cs typeface="Calibri"/>
                  </a:rPr>
                  <a:t> 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Newtonian potential (1/r) can be recovered</a:t>
                </a:r>
                <a:r>
                  <a:rPr lang="en-US" altLang="zh-CN" sz="2800" b="1" dirty="0"/>
                  <a:t>.</a:t>
                </a:r>
                <a:endParaRPr lang="en-US" sz="2800" b="1" dirty="0">
                  <a:latin typeface="Calibri"/>
                  <a:cs typeface="Calibri"/>
                </a:endParaRPr>
              </a:p>
              <a:p>
                <a:pPr marL="171450" indent="-171450">
                  <a:lnSpc>
                    <a:spcPts val="1000"/>
                  </a:lnSpc>
                  <a:spcBef>
                    <a:spcPts val="21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ü"/>
                </a:pPr>
                <a:endParaRPr sz="1000" b="1" dirty="0"/>
              </a:p>
            </p:txBody>
          </p:sp>
        </mc:Choice>
        <mc:Fallback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48" y="1770837"/>
                <a:ext cx="8512752" cy="4268470"/>
              </a:xfrm>
              <a:prstGeom prst="rect">
                <a:avLst/>
              </a:prstGeom>
              <a:blipFill>
                <a:blip r:embed="rId2"/>
                <a:stretch>
                  <a:fillRect l="-1074" t="-2853" r="-1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>
            <a:extLst>
              <a:ext uri="{FF2B5EF4-FFF2-40B4-BE49-F238E27FC236}">
                <a16:creationId xmlns:a16="http://schemas.microsoft.com/office/drawing/2014/main" id="{2EFE0B22-CDFF-4059-8512-CFEE49D8DF73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4. </a:t>
            </a:r>
            <a:r>
              <a:rPr lang="en-US" altLang="zh-CN" spc="-25" dirty="0">
                <a:cs typeface="Calibri"/>
              </a:rPr>
              <a:t>Summa</a:t>
            </a:r>
            <a:r>
              <a:rPr lang="en-US" altLang="zh-CN" spc="5" dirty="0">
                <a:cs typeface="Calibri"/>
              </a:rPr>
              <a:t>r</a:t>
            </a:r>
            <a:r>
              <a:rPr lang="en-US" altLang="zh-CN" spc="-20" dirty="0">
                <a:cs typeface="Calibri"/>
              </a:rPr>
              <a:t>y</a:t>
            </a:r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56541BC-D790-46B2-B422-30961BD2FD43}"/>
              </a:ext>
            </a:extLst>
          </p:cNvPr>
          <p:cNvSpPr txBox="1"/>
          <p:nvPr/>
        </p:nvSpPr>
        <p:spPr>
          <a:xfrm>
            <a:off x="228600" y="5638800"/>
            <a:ext cx="86868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7634"/>
              </a:lnSpc>
            </a:pPr>
            <a:r>
              <a:rPr sz="4800" spc="-75" dirty="0">
                <a:solidFill>
                  <a:srgbClr val="FF0000"/>
                </a:solidFill>
                <a:latin typeface="Arial"/>
                <a:cs typeface="Arial"/>
              </a:rPr>
              <a:t>Thanks!</a:t>
            </a:r>
            <a:endParaRPr sz="4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492" y="685800"/>
            <a:ext cx="7244508" cy="538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6172200"/>
            <a:ext cx="8534400" cy="572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lang="en-US" spc="-20" dirty="0">
                <a:cs typeface="Calibri"/>
              </a:rPr>
              <a:t>Y. Mao, M</a:t>
            </a:r>
            <a:r>
              <a:rPr lang="en-US" altLang="zh-CN" spc="-20" dirty="0">
                <a:cs typeface="Calibri"/>
              </a:rPr>
              <a:t>.</a:t>
            </a:r>
            <a:r>
              <a:rPr lang="en-US" spc="-20" dirty="0">
                <a:cs typeface="Calibri"/>
              </a:rPr>
              <a:t> </a:t>
            </a:r>
            <a:r>
              <a:rPr lang="en-US" spc="-20" dirty="0" err="1">
                <a:cs typeface="Calibri"/>
              </a:rPr>
              <a:t>Tegmark</a:t>
            </a:r>
            <a:r>
              <a:rPr lang="en-US" spc="-20" dirty="0">
                <a:cs typeface="Calibri"/>
              </a:rPr>
              <a:t>, A.H. </a:t>
            </a:r>
            <a:r>
              <a:rPr lang="en-US" spc="-20" dirty="0" err="1">
                <a:cs typeface="Calibri"/>
              </a:rPr>
              <a:t>Guth</a:t>
            </a:r>
            <a:r>
              <a:rPr lang="en-US" spc="-20" dirty="0">
                <a:cs typeface="Calibri"/>
              </a:rPr>
              <a:t>, and S. </a:t>
            </a:r>
            <a:r>
              <a:rPr lang="en-US" spc="-20" dirty="0" err="1">
                <a:cs typeface="Calibri"/>
              </a:rPr>
              <a:t>Cabi</a:t>
            </a:r>
            <a:r>
              <a:rPr lang="en-US" spc="-20" dirty="0">
                <a:cs typeface="Calibri"/>
              </a:rPr>
              <a:t>, </a:t>
            </a:r>
            <a:r>
              <a:rPr lang="en-US" spc="-20" dirty="0">
                <a:solidFill>
                  <a:srgbClr val="C00000"/>
                </a:solidFill>
                <a:cs typeface="Calibri"/>
              </a:rPr>
              <a:t>Constraining Torsion with Gravity Probe B</a:t>
            </a:r>
            <a:r>
              <a:rPr lang="en-US" spc="-20" dirty="0">
                <a:cs typeface="Calibri"/>
              </a:rPr>
              <a:t>, </a:t>
            </a:r>
          </a:p>
          <a:p>
            <a:pPr marR="0" algn="ctr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35" dirty="0">
                <a:latin typeface="Calibri"/>
                <a:cs typeface="Calibri"/>
              </a:rPr>
              <a:t>h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76,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104029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</a:rPr>
              <a:t>2007)</a:t>
            </a:r>
            <a:r>
              <a:rPr lang="en-US" altLang="zh-CN" sz="1800" spc="-10" dirty="0">
                <a:latin typeface="Calibri"/>
                <a:cs typeface="Calibri"/>
              </a:rPr>
              <a:t> [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qc/0608121</a:t>
            </a:r>
            <a:r>
              <a:rPr lang="en-US" altLang="zh-CN" sz="1800" spc="-10" dirty="0">
                <a:latin typeface="Calibri"/>
                <a:cs typeface="Calibri"/>
              </a:rPr>
              <a:t>]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382269"/>
            <a:ext cx="4343400" cy="1056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44D0E5-D1BD-4558-AE3E-3F7F69B66369}"/>
              </a:ext>
            </a:extLst>
          </p:cNvPr>
          <p:cNvSpPr/>
          <p:nvPr/>
        </p:nvSpPr>
        <p:spPr>
          <a:xfrm>
            <a:off x="381000" y="87868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CMR8"/>
              </a:rPr>
              <a:t>Classification of spaces (Q,R,S) and the reduction flow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2EF1693-CAC6-4282-BE09-578618B8A4C0}"/>
              </a:ext>
            </a:extLst>
          </p:cNvPr>
          <p:cNvSpPr/>
          <p:nvPr/>
        </p:nvSpPr>
        <p:spPr>
          <a:xfrm>
            <a:off x="7401670" y="2078692"/>
            <a:ext cx="1888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MR8"/>
              </a:rPr>
              <a:t>non-metricity Q</a:t>
            </a:r>
          </a:p>
          <a:p>
            <a:r>
              <a:rPr lang="en-US" altLang="zh-CN" b="1" dirty="0"/>
              <a:t>Curvature        R</a:t>
            </a:r>
          </a:p>
          <a:p>
            <a:r>
              <a:rPr lang="en-US" altLang="zh-CN" b="1" dirty="0"/>
              <a:t>Torsion             S</a:t>
            </a:r>
            <a:endParaRPr lang="zh-CN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C16659-CE9E-4B16-9D5B-01434F52FD08}"/>
              </a:ext>
            </a:extLst>
          </p:cNvPr>
          <p:cNvSpPr/>
          <p:nvPr/>
        </p:nvSpPr>
        <p:spPr>
          <a:xfrm>
            <a:off x="1056787" y="1043417"/>
            <a:ext cx="233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CMR8"/>
              </a:rPr>
              <a:t>tracefree</a:t>
            </a:r>
            <a:r>
              <a:rPr lang="en-US" altLang="zh-CN" b="1" dirty="0">
                <a:latin typeface="CMR8"/>
              </a:rPr>
              <a:t> nonmetricity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3597FF-859A-4141-8C64-A75D9BB1B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318657"/>
            <a:ext cx="2413627" cy="357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5D9C3D5-C373-4118-B192-0A5AED526B31}"/>
              </a:ext>
            </a:extLst>
          </p:cNvPr>
          <p:cNvSpPr txBox="1"/>
          <p:nvPr/>
        </p:nvSpPr>
        <p:spPr>
          <a:xfrm>
            <a:off x="871524" y="1524000"/>
            <a:ext cx="7281876" cy="342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2"/>
              </a:spcBef>
            </a:pPr>
            <a:endParaRPr sz="600" b="1" dirty="0"/>
          </a:p>
          <a:p>
            <a:pPr marL="584200" indent="-571500">
              <a:buFont typeface="Wingdings" panose="05000000000000000000" pitchFamily="2" charset="2"/>
              <a:buChar char="Ø"/>
            </a:pPr>
            <a:r>
              <a:rPr lang="en-US" altLang="zh-CN" sz="2800" b="1" dirty="0" err="1">
                <a:solidFill>
                  <a:srgbClr val="FF0000"/>
                </a:solidFill>
              </a:rPr>
              <a:t>Weitzenbock</a:t>
            </a:r>
            <a:r>
              <a:rPr lang="en-US" altLang="zh-CN" sz="2800" b="1" dirty="0">
                <a:solidFill>
                  <a:srgbClr val="FF0000"/>
                </a:solidFill>
              </a:rPr>
              <a:t> geometry  (Q=R=0)</a:t>
            </a:r>
            <a:endParaRPr lang="en-US" altLang="zh-CN" sz="2800" b="1" spc="-20" dirty="0">
              <a:latin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sz="2800" b="1" spc="-20" dirty="0" err="1">
                <a:latin typeface="Calibri"/>
                <a:cs typeface="Calibri"/>
              </a:rPr>
              <a:t>Vi</a:t>
            </a:r>
            <a:r>
              <a:rPr sz="2800" b="1" spc="-15" dirty="0" err="1">
                <a:latin typeface="Calibri"/>
                <a:cs typeface="Calibri"/>
              </a:rPr>
              <a:t>el</a:t>
            </a:r>
            <a:r>
              <a:rPr sz="2800" b="1" spc="-25" dirty="0" err="1">
                <a:latin typeface="Calibri"/>
                <a:cs typeface="Calibri"/>
              </a:rPr>
              <a:t>b</a:t>
            </a:r>
            <a:r>
              <a:rPr sz="2800" b="1" spc="-15" dirty="0" err="1">
                <a:latin typeface="Calibri"/>
                <a:cs typeface="Calibri"/>
              </a:rPr>
              <a:t>ein</a:t>
            </a:r>
            <a:endParaRPr lang="en-US" altLang="zh-CN" sz="2800" b="1" spc="-15" dirty="0">
              <a:latin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sz="1200" b="1" dirty="0"/>
          </a:p>
          <a:p>
            <a:pPr marR="900430">
              <a:spcBef>
                <a:spcPts val="600"/>
              </a:spcBef>
              <a:spcAft>
                <a:spcPts val="600"/>
              </a:spcAft>
            </a:pPr>
            <a:r>
              <a:rPr sz="2800" b="1" spc="-140" dirty="0">
                <a:latin typeface="Calibri"/>
                <a:cs typeface="Calibri"/>
              </a:rPr>
              <a:t>W</a:t>
            </a:r>
            <a:r>
              <a:rPr sz="2800" b="1" spc="-10" dirty="0">
                <a:latin typeface="Calibri"/>
                <a:cs typeface="Calibri"/>
              </a:rPr>
              <a:t>eit</a:t>
            </a:r>
            <a:r>
              <a:rPr sz="2800" b="1" spc="-85" dirty="0">
                <a:latin typeface="Calibri"/>
                <a:cs typeface="Calibri"/>
              </a:rPr>
              <a:t>z</a:t>
            </a:r>
            <a:r>
              <a:rPr sz="2800" b="1" spc="-15" dirty="0">
                <a:latin typeface="Calibri"/>
                <a:cs typeface="Calibri"/>
              </a:rPr>
              <a:t>enbock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onnection</a:t>
            </a:r>
            <a:r>
              <a:rPr sz="2800" b="1" spc="-10" dirty="0">
                <a:latin typeface="Calibri"/>
                <a:cs typeface="Calibri"/>
              </a:rPr>
              <a:t> </a:t>
            </a:r>
            <a:endParaRPr lang="en-US" altLang="zh-CN" sz="2800" b="1" spc="-10" dirty="0">
              <a:latin typeface="Calibri"/>
              <a:cs typeface="Calibri"/>
            </a:endParaRPr>
          </a:p>
          <a:p>
            <a:pPr marR="900430">
              <a:spcBef>
                <a:spcPts val="600"/>
              </a:spcBef>
              <a:spcAft>
                <a:spcPts val="600"/>
              </a:spcAft>
            </a:pPr>
            <a:endParaRPr lang="en-US" altLang="zh-CN" sz="2800" b="1" spc="-10" dirty="0">
              <a:latin typeface="Calibri"/>
              <a:cs typeface="Calibri"/>
            </a:endParaRPr>
          </a:p>
          <a:p>
            <a:pPr marR="900430">
              <a:spcBef>
                <a:spcPts val="600"/>
              </a:spcBef>
              <a:spcAft>
                <a:spcPts val="600"/>
              </a:spcAft>
            </a:pPr>
            <a:r>
              <a:rPr sz="2800" b="1" spc="-26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sion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ensor</a:t>
            </a:r>
            <a:endParaRPr lang="en-US" altLang="zh-CN" sz="2800" b="1" spc="-15" dirty="0">
              <a:latin typeface="Calibri"/>
              <a:cs typeface="Calibri"/>
            </a:endParaRPr>
          </a:p>
          <a:p>
            <a:pPr marR="900430">
              <a:spcBef>
                <a:spcPts val="600"/>
              </a:spcBef>
              <a:spcAft>
                <a:spcPts val="600"/>
              </a:spcAft>
            </a:pPr>
            <a:endParaRPr lang="en-US" altLang="zh-CN" sz="2800" b="1" spc="-15" dirty="0">
              <a:latin typeface="Calibri"/>
              <a:cs typeface="Calibri"/>
            </a:endParaRPr>
          </a:p>
          <a:p>
            <a:pPr marR="900430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spc="-265" dirty="0">
                <a:cs typeface="Calibri"/>
              </a:rPr>
              <a:t>T</a:t>
            </a:r>
            <a:r>
              <a:rPr lang="en-US" altLang="zh-CN" sz="2800" b="1" spc="-15" dirty="0">
                <a:cs typeface="Calibri"/>
              </a:rPr>
              <a:t>o</a:t>
            </a:r>
            <a:r>
              <a:rPr lang="en-US" altLang="zh-CN" sz="2800" b="1" spc="-65" dirty="0">
                <a:cs typeface="Calibri"/>
              </a:rPr>
              <a:t>r</a:t>
            </a:r>
            <a:r>
              <a:rPr lang="en-US" altLang="zh-CN" sz="2800" b="1" spc="-15" dirty="0">
                <a:cs typeface="Calibri"/>
              </a:rPr>
              <a:t>sion</a:t>
            </a:r>
            <a:r>
              <a:rPr lang="en-US" altLang="zh-CN" sz="2800" b="1" spc="15" dirty="0">
                <a:cs typeface="Calibri"/>
              </a:rPr>
              <a:t> </a:t>
            </a:r>
            <a:r>
              <a:rPr lang="en-US" altLang="zh-CN" sz="2800" b="1" spc="-15" dirty="0">
                <a:cs typeface="Calibri"/>
              </a:rPr>
              <a:t>s</a:t>
            </a:r>
            <a:r>
              <a:rPr lang="en-US" altLang="zh-CN" sz="2800" b="1" spc="-35" dirty="0">
                <a:cs typeface="Calibri"/>
              </a:rPr>
              <a:t>c</a:t>
            </a:r>
            <a:r>
              <a:rPr lang="en-US" altLang="zh-CN" sz="2800" b="1" spc="-15" dirty="0">
                <a:cs typeface="Calibri"/>
              </a:rPr>
              <a:t>alar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BE1F8E4-3F9F-4252-BFDE-C6EBB67F9753}"/>
              </a:ext>
            </a:extLst>
          </p:cNvPr>
          <p:cNvSpPr/>
          <p:nvPr/>
        </p:nvSpPr>
        <p:spPr>
          <a:xfrm>
            <a:off x="3505200" y="2436876"/>
            <a:ext cx="3287267" cy="53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261980B-2E56-4D20-AC7C-C866D7DFC3D1}"/>
              </a:ext>
            </a:extLst>
          </p:cNvPr>
          <p:cNvSpPr/>
          <p:nvPr/>
        </p:nvSpPr>
        <p:spPr>
          <a:xfrm>
            <a:off x="3429000" y="3694176"/>
            <a:ext cx="2894075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2B819F5-E8F2-4ABB-B236-3CA420DDCB51}"/>
              </a:ext>
            </a:extLst>
          </p:cNvPr>
          <p:cNvSpPr/>
          <p:nvPr/>
        </p:nvSpPr>
        <p:spPr>
          <a:xfrm>
            <a:off x="3400043" y="4715256"/>
            <a:ext cx="3392424" cy="618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29D03F2-E975-46DF-BB9F-87746171BD5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5F90436-03A7-4EF9-9859-31B303ABB1A5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E38B2C6-9FAD-49C4-A030-4F5422DE6C6C}"/>
              </a:ext>
            </a:extLst>
          </p:cNvPr>
          <p:cNvSpPr/>
          <p:nvPr/>
        </p:nvSpPr>
        <p:spPr>
          <a:xfrm>
            <a:off x="1676400" y="6172201"/>
            <a:ext cx="684276" cy="330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676F18E-0906-418A-AD54-FE6FA897B706}"/>
              </a:ext>
            </a:extLst>
          </p:cNvPr>
          <p:cNvSpPr/>
          <p:nvPr/>
        </p:nvSpPr>
        <p:spPr>
          <a:xfrm>
            <a:off x="2339339" y="6024373"/>
            <a:ext cx="5955792" cy="681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78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471DF3C-F0B5-4F74-A37B-56F35365BD43}"/>
              </a:ext>
            </a:extLst>
          </p:cNvPr>
          <p:cNvSpPr txBox="1"/>
          <p:nvPr/>
        </p:nvSpPr>
        <p:spPr>
          <a:xfrm>
            <a:off x="914400" y="1523999"/>
            <a:ext cx="7687182" cy="47288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Teleparallel gravity (TG)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2600" b="1" dirty="0"/>
              <a:t>TG was an attempt by Einstein</a:t>
            </a:r>
            <a:r>
              <a:rPr lang="en-US" altLang="zh-CN" sz="2600" b="1" baseline="30000" dirty="0"/>
              <a:t> </a:t>
            </a:r>
            <a:r>
              <a:rPr lang="en-US" altLang="zh-CN" sz="2600" b="1" dirty="0"/>
              <a:t>to base </a:t>
            </a:r>
            <a:r>
              <a:rPr lang="en-US" altLang="zh-CN" sz="2600" b="1" dirty="0">
                <a:solidFill>
                  <a:srgbClr val="0000FF"/>
                </a:solidFill>
              </a:rPr>
              <a:t>a unified theory of electromagnetism and gravity</a:t>
            </a:r>
            <a:r>
              <a:rPr lang="en-US" altLang="zh-CN" sz="2600" b="1" dirty="0"/>
              <a:t> on the mathematical structure of distant parallelism.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2600" b="1" dirty="0"/>
              <a:t>In this theory, a spacetime is characterized by a </a:t>
            </a:r>
            <a:r>
              <a:rPr lang="en-US" altLang="zh-CN" sz="2600" b="1" dirty="0">
                <a:solidFill>
                  <a:srgbClr val="0000FF"/>
                </a:solidFill>
              </a:rPr>
              <a:t>curvature-free linear connection</a:t>
            </a:r>
            <a:r>
              <a:rPr lang="en-US" altLang="zh-CN" sz="2600" b="1" dirty="0"/>
              <a:t> defined in terms of a dynamical </a:t>
            </a:r>
            <a:r>
              <a:rPr lang="en-US" altLang="zh-CN" sz="2600" b="1" spc="-20" dirty="0">
                <a:cs typeface="Calibri"/>
              </a:rPr>
              <a:t> </a:t>
            </a:r>
            <a:r>
              <a:rPr lang="en-US" altLang="zh-CN" sz="2600" b="1" spc="-20" dirty="0" err="1">
                <a:cs typeface="Calibri"/>
              </a:rPr>
              <a:t>vi</a:t>
            </a:r>
            <a:r>
              <a:rPr lang="en-US" altLang="zh-CN" sz="2600" b="1" spc="-15" dirty="0" err="1">
                <a:cs typeface="Calibri"/>
              </a:rPr>
              <a:t>el</a:t>
            </a:r>
            <a:r>
              <a:rPr lang="en-US" altLang="zh-CN" sz="2600" b="1" spc="-25" dirty="0" err="1">
                <a:cs typeface="Calibri"/>
              </a:rPr>
              <a:t>b</a:t>
            </a:r>
            <a:r>
              <a:rPr lang="en-US" altLang="zh-CN" sz="2600" b="1" spc="-15" dirty="0" err="1">
                <a:cs typeface="Calibri"/>
              </a:rPr>
              <a:t>ein</a:t>
            </a:r>
            <a:r>
              <a:rPr lang="en-US" altLang="zh-CN" sz="2600" b="1" spc="-15" dirty="0">
                <a:cs typeface="Calibri"/>
              </a:rPr>
              <a:t> </a:t>
            </a:r>
            <a:r>
              <a:rPr lang="en-US" altLang="zh-CN" sz="2600" b="1" dirty="0"/>
              <a:t> field.</a:t>
            </a:r>
            <a:endParaRPr lang="en-US" altLang="zh-CN" sz="2800" b="1" spc="-15" dirty="0">
              <a:latin typeface="Calibri"/>
              <a:cs typeface="Calibri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ABF3629-F376-456F-ABDB-5AB0F1C98D6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2A75215-F0E7-408B-9EB3-B91058DFBB79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050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855492F5-4DF1-4938-A845-60E88ECDC607}"/>
                  </a:ext>
                </a:extLst>
              </p:cNvPr>
              <p:cNvSpPr txBox="1"/>
              <p:nvPr/>
            </p:nvSpPr>
            <p:spPr>
              <a:xfrm>
                <a:off x="914400" y="1523999"/>
                <a:ext cx="7715198" cy="47288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Teleparallel gravity (TG)</a:t>
                </a: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zh-CN" sz="2600" b="1" dirty="0"/>
                  <a:t>The action is given by</a:t>
                </a: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endParaRPr lang="en-US" altLang="zh-CN" sz="2600" b="1" dirty="0"/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zh-CN" sz="2400" b="1" spc="-30" dirty="0">
                    <a:latin typeface="Cambria Math"/>
                    <a:cs typeface="Cambria Math"/>
                  </a:rPr>
                  <a:t>Since</a:t>
                </a: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zh-CN" sz="2400" b="1" spc="-30" dirty="0">
                    <a:latin typeface="Cambria Math"/>
                    <a:cs typeface="Cambria Math"/>
                  </a:rPr>
                  <a:t>                                       𝑅 =</a:t>
                </a:r>
                <a:r>
                  <a:rPr lang="en-US" altLang="zh-CN" sz="2400" b="1" spc="150" dirty="0">
                    <a:latin typeface="Cambria Math"/>
                    <a:cs typeface="Cambria Math"/>
                  </a:rPr>
                  <a:t> </a:t>
                </a:r>
                <a:r>
                  <a:rPr lang="en-US" altLang="zh-CN" sz="2400" b="1" spc="-30" dirty="0">
                    <a:latin typeface="Cambria Math"/>
                    <a:cs typeface="Cambria Math"/>
                  </a:rPr>
                  <a:t>−𝑇−</a:t>
                </a:r>
                <a:r>
                  <a:rPr lang="en-US" altLang="zh-CN" sz="2400" b="1" spc="5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pc="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𝟐</m:t>
                    </m:r>
                    <m:sSup>
                      <m:sSupPr>
                        <m:ctrlPr>
                          <a:rPr lang="en-US" altLang="zh-CN" sz="2400" b="1" i="1" spc="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sSupPr>
                      <m:e>
                        <m:r>
                          <a:rPr lang="en-US" altLang="zh-CN" sz="2400" b="1" i="1" spc="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𝛁</m:t>
                        </m:r>
                      </m:e>
                      <m:sup>
                        <m:r>
                          <a:rPr lang="en-US" altLang="zh-CN" sz="2400" b="1" i="1" spc="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𝑴</m:t>
                        </m:r>
                      </m:sup>
                    </m:sSup>
                    <m:d>
                      <m:dPr>
                        <m:ctrlPr>
                          <a:rPr lang="en-US" altLang="zh-CN" sz="2400" b="1" i="1" spc="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b="1" i="1" spc="5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1" i="1" spc="5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400" b="1" i="1" spc="5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/>
                              </a:rPr>
                              <m:t>    </m:t>
                            </m:r>
                            <m:r>
                              <a:rPr lang="en-US" altLang="zh-CN" sz="2400" b="1" i="1" spc="5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/>
                              </a:rPr>
                              <m:t>𝑴𝑵</m:t>
                            </m:r>
                          </m:sub>
                          <m:sup>
                            <m:r>
                              <a:rPr lang="en-US" altLang="zh-CN" sz="2400" b="1" i="1" spc="5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/>
                              </a:rPr>
                              <m:t>𝑵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400" b="1" spc="5" dirty="0">
                  <a:solidFill>
                    <a:schemeClr val="tx2"/>
                  </a:solidFill>
                  <a:latin typeface="Cambria Math"/>
                  <a:cs typeface="Cambria Math"/>
                </a:endParaRP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zh-CN" sz="2600" b="1" dirty="0"/>
                  <a:t>TG is equivalent to GR.</a:t>
                </a:r>
              </a:p>
              <a:p>
                <a:pPr algn="just">
                  <a:spcAft>
                    <a:spcPts val="600"/>
                  </a:spcAft>
                </a:pPr>
                <a:endParaRPr lang="en-US" altLang="zh-CN" sz="2600" dirty="0"/>
              </a:p>
              <a:p>
                <a:pPr algn="just">
                  <a:spcAft>
                    <a:spcPts val="600"/>
                  </a:spcAft>
                </a:pPr>
                <a:endParaRPr lang="en-US" altLang="zh-CN" sz="2600" dirty="0"/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855492F5-4DF1-4938-A845-60E88ECD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23999"/>
                <a:ext cx="7715198" cy="4728859"/>
              </a:xfrm>
              <a:prstGeom prst="rect">
                <a:avLst/>
              </a:prstGeom>
              <a:blipFill>
                <a:blip r:embed="rId2"/>
                <a:stretch>
                  <a:fillRect l="-2607" t="-2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6">
            <a:extLst>
              <a:ext uri="{FF2B5EF4-FFF2-40B4-BE49-F238E27FC236}">
                <a16:creationId xmlns:a16="http://schemas.microsoft.com/office/drawing/2014/main" id="{B111F73C-3D95-46B4-AE10-320DD97825D5}"/>
              </a:ext>
            </a:extLst>
          </p:cNvPr>
          <p:cNvSpPr/>
          <p:nvPr/>
        </p:nvSpPr>
        <p:spPr>
          <a:xfrm>
            <a:off x="3352800" y="2743200"/>
            <a:ext cx="2065021" cy="836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20FFFEF0-8FDE-44DE-9A3F-0BDCCCEB7BF4}"/>
              </a:ext>
            </a:extLst>
          </p:cNvPr>
          <p:cNvSpPr/>
          <p:nvPr/>
        </p:nvSpPr>
        <p:spPr>
          <a:xfrm>
            <a:off x="5458970" y="3011424"/>
            <a:ext cx="416051" cy="362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2F7EA05-7EB9-4873-B311-52BB818BC258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89371EB-66FD-4D12-9C30-BA3F8C7F531D}"/>
              </a:ext>
            </a:extLst>
          </p:cNvPr>
          <p:cNvSpPr/>
          <p:nvPr/>
        </p:nvSpPr>
        <p:spPr>
          <a:xfrm>
            <a:off x="5029200" y="5461074"/>
            <a:ext cx="1877570" cy="10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Boundary term</a:t>
            </a:r>
            <a:endParaRPr lang="zh-CN" altLang="en-US" sz="2000" b="1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E75BDA6-D523-481F-A3B0-6B779D5F75A2}"/>
              </a:ext>
            </a:extLst>
          </p:cNvPr>
          <p:cNvCxnSpPr>
            <a:cxnSpLocks/>
          </p:cNvCxnSpPr>
          <p:nvPr/>
        </p:nvCxnSpPr>
        <p:spPr>
          <a:xfrm>
            <a:off x="5334000" y="4724400"/>
            <a:ext cx="560830" cy="69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9">
            <a:extLst>
              <a:ext uri="{FF2B5EF4-FFF2-40B4-BE49-F238E27FC236}">
                <a16:creationId xmlns:a16="http://schemas.microsoft.com/office/drawing/2014/main" id="{CB5375EC-F4CF-4A67-8C07-3B33AB23665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7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65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80672857-6EE0-4F66-A5A1-B1FC174D486B}"/>
                  </a:ext>
                </a:extLst>
              </p:cNvPr>
              <p:cNvSpPr txBox="1"/>
              <p:nvPr/>
            </p:nvSpPr>
            <p:spPr>
              <a:xfrm>
                <a:off x="914400" y="1523999"/>
                <a:ext cx="7924800" cy="47288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f(T) gravity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zh-CN" sz="2600" b="1" dirty="0"/>
                  <a:t>Similar to the generalization of GR to </a:t>
                </a:r>
                <a:r>
                  <a:rPr lang="en-US" altLang="zh-CN" sz="2600" b="1" i="1" dirty="0"/>
                  <a:t>f(R)</a:t>
                </a:r>
                <a:r>
                  <a:rPr lang="en-US" altLang="zh-CN" sz="2600" b="1" dirty="0"/>
                  <a:t> theory,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zh-CN" sz="2400" b="1" dirty="0">
                    <a:latin typeface="Cambria Math"/>
                    <a:cs typeface="Cambria Math"/>
                  </a:rPr>
                  <a:t>                                          𝑅→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Cambria Math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Cambria Math"/>
                          </a:rPr>
                          <m:t>𝑹</m:t>
                        </m:r>
                      </m:e>
                    </m:d>
                  </m:oMath>
                </a14:m>
                <a:endParaRPr lang="en-US" altLang="zh-CN" sz="2400" b="1" dirty="0">
                  <a:latin typeface="Cambria Math"/>
                  <a:cs typeface="Cambria Math"/>
                </a:endParaRP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zh-CN" sz="2600" b="1" dirty="0"/>
                  <a:t>TG was also generalized to </a:t>
                </a:r>
                <a:r>
                  <a:rPr lang="en-US" altLang="zh-CN" sz="2600" b="1" i="1" dirty="0"/>
                  <a:t>f(T)</a:t>
                </a:r>
                <a:r>
                  <a:rPr lang="en-US" altLang="zh-CN" sz="2600" b="1" dirty="0"/>
                  <a:t> gravity </a:t>
                </a:r>
                <a:r>
                  <a:rPr lang="en-US" altLang="zh-CN" sz="2600" b="1" dirty="0">
                    <a:solidFill>
                      <a:srgbClr val="C00000"/>
                    </a:solidFill>
                  </a:rPr>
                  <a:t>[1]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zh-CN" sz="2400" b="1" dirty="0">
                    <a:solidFill>
                      <a:srgbClr val="FF0000"/>
                    </a:solidFill>
                    <a:cs typeface="Cambria Math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𝑻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→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𝑻</m:t>
                        </m:r>
                      </m:e>
                    </m:d>
                  </m:oMath>
                </a14:m>
                <a:endParaRPr lang="en-US" altLang="zh-CN" sz="2600" b="1" dirty="0"/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zh-CN" sz="2600" b="1" dirty="0"/>
                  <a:t>However, </a:t>
                </a:r>
                <a14:m>
                  <m:oMath xmlns:m="http://schemas.openxmlformats.org/officeDocument/2006/math">
                    <m:r>
                      <a:rPr lang="en-US" altLang="zh-CN" sz="2400" b="1" i="1" spc="-35" dirty="0" smtClean="0">
                        <a:latin typeface="Cambria Math" panose="02040503050406030204" pitchFamily="18" charset="0"/>
                        <a:cs typeface="Cambria Math"/>
                      </a:rPr>
                      <m:t>𝒇</m:t>
                    </m:r>
                  </m:oMath>
                </a14:m>
                <a:r>
                  <a:rPr lang="en-US" altLang="zh-CN" sz="2400" b="1" spc="-20" dirty="0">
                    <a:latin typeface="Cambria Math"/>
                    <a:cs typeface="Cambria Math"/>
                  </a:rPr>
                  <a:t>(𝑇)</a:t>
                </a:r>
                <a:r>
                  <a:rPr lang="en-US" altLang="zh-CN" sz="2400" b="1" spc="10" dirty="0">
                    <a:latin typeface="Cambria Math"/>
                    <a:cs typeface="Cambria Math"/>
                  </a:rPr>
                  <a:t> </a:t>
                </a:r>
                <a:r>
                  <a:rPr lang="en-US" altLang="zh-CN" sz="2400" b="1" spc="-15" dirty="0">
                    <a:cs typeface="Calibri"/>
                  </a:rPr>
                  <a:t>theory</a:t>
                </a:r>
                <a:r>
                  <a:rPr lang="en-US" altLang="zh-CN" sz="2400" b="1" spc="10" dirty="0">
                    <a:cs typeface="Calibri"/>
                  </a:rPr>
                  <a:t> </a:t>
                </a:r>
                <a:r>
                  <a:rPr lang="en-US" altLang="zh-CN" sz="2400" b="1" spc="-15" dirty="0">
                    <a:cs typeface="Calibri"/>
                  </a:rPr>
                  <a:t>is</a:t>
                </a:r>
                <a:r>
                  <a:rPr lang="en-US" altLang="zh-CN" sz="2400" b="1" spc="25" dirty="0">
                    <a:cs typeface="Calibri"/>
                  </a:rPr>
                  <a:t> </a:t>
                </a:r>
                <a:r>
                  <a:rPr lang="en-US" altLang="zh-CN" sz="2400" b="1" spc="-15" dirty="0">
                    <a:solidFill>
                      <a:srgbClr val="0000FF"/>
                    </a:solidFill>
                    <a:cs typeface="Calibri"/>
                  </a:rPr>
                  <a:t>not</a:t>
                </a:r>
                <a:r>
                  <a:rPr lang="en-US" altLang="zh-CN" sz="2400" b="1" spc="5" dirty="0">
                    <a:solidFill>
                      <a:srgbClr val="0000FF"/>
                    </a:solidFill>
                    <a:cs typeface="Calibri"/>
                  </a:rPr>
                  <a:t> </a:t>
                </a:r>
                <a:r>
                  <a:rPr lang="en-US" altLang="zh-CN" sz="2400" b="1" spc="-15" dirty="0">
                    <a:solidFill>
                      <a:srgbClr val="0000FF"/>
                    </a:solidFill>
                    <a:cs typeface="Calibri"/>
                  </a:rPr>
                  <a:t>equ</a:t>
                </a:r>
                <a:r>
                  <a:rPr lang="en-US" altLang="zh-CN" sz="2400" b="1" spc="-25" dirty="0">
                    <a:solidFill>
                      <a:srgbClr val="0000FF"/>
                    </a:solidFill>
                    <a:cs typeface="Calibri"/>
                  </a:rPr>
                  <a:t>i</a:t>
                </a:r>
                <a:r>
                  <a:rPr lang="en-US" altLang="zh-CN" sz="2400" b="1" spc="-55" dirty="0">
                    <a:solidFill>
                      <a:srgbClr val="0000FF"/>
                    </a:solidFill>
                    <a:cs typeface="Calibri"/>
                  </a:rPr>
                  <a:t>v</a:t>
                </a:r>
                <a:r>
                  <a:rPr lang="en-US" altLang="zh-CN" sz="2400" b="1" spc="-15" dirty="0">
                    <a:solidFill>
                      <a:srgbClr val="0000FF"/>
                    </a:solidFill>
                    <a:cs typeface="Calibri"/>
                  </a:rPr>
                  <a:t>ale</a:t>
                </a:r>
                <a:r>
                  <a:rPr lang="en-US" altLang="zh-CN" sz="2400" b="1" spc="-45" dirty="0">
                    <a:solidFill>
                      <a:srgbClr val="0000FF"/>
                    </a:solidFill>
                    <a:cs typeface="Calibri"/>
                  </a:rPr>
                  <a:t>n</a:t>
                </a:r>
                <a:r>
                  <a:rPr lang="en-US" altLang="zh-CN" sz="2400" b="1" spc="-10" dirty="0">
                    <a:solidFill>
                      <a:srgbClr val="0000FF"/>
                    </a:solidFill>
                    <a:cs typeface="Calibri"/>
                  </a:rPr>
                  <a:t>t</a:t>
                </a:r>
                <a:r>
                  <a:rPr lang="en-US" altLang="zh-CN" sz="2400" b="1" spc="20" dirty="0">
                    <a:solidFill>
                      <a:srgbClr val="FF0000"/>
                    </a:solidFill>
                    <a:cs typeface="Calibri"/>
                  </a:rPr>
                  <a:t> </a:t>
                </a:r>
                <a:r>
                  <a:rPr lang="en-US" altLang="zh-CN" sz="2400" b="1" spc="-35" dirty="0">
                    <a:cs typeface="Calibri"/>
                  </a:rPr>
                  <a:t>t</a:t>
                </a:r>
                <a:r>
                  <a:rPr lang="en-US" altLang="zh-CN" sz="2400" b="1" spc="-15" dirty="0">
                    <a:cs typeface="Calibri"/>
                  </a:rPr>
                  <a:t>o</a:t>
                </a:r>
                <a:r>
                  <a:rPr lang="en-US" altLang="zh-CN" sz="2400" b="1" spc="5" dirty="0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pc="-30" dirty="0" smtClean="0">
                        <a:latin typeface="Cambria Math" panose="02040503050406030204" pitchFamily="18" charset="0"/>
                        <a:cs typeface="Calibri"/>
                      </a:rPr>
                      <m:t>𝒇</m:t>
                    </m:r>
                    <m:r>
                      <a:rPr lang="en-US" altLang="zh-CN" sz="2400" b="1" i="1" spc="-30" dirty="0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</m:oMath>
                </a14:m>
                <a:r>
                  <a:rPr lang="en-US" altLang="zh-CN" sz="2400" b="1" spc="-30" dirty="0">
                    <a:latin typeface="Cambria Math"/>
                    <a:cs typeface="Cambria Math"/>
                  </a:rPr>
                  <a:t>𝑅) theory.</a:t>
                </a:r>
                <a:endParaRPr lang="en-US" altLang="zh-CN" sz="2600" b="1" dirty="0"/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80672857-6EE0-4F66-A5A1-B1FC174D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23999"/>
                <a:ext cx="7924800" cy="4728859"/>
              </a:xfrm>
              <a:prstGeom prst="rect">
                <a:avLst/>
              </a:prstGeom>
              <a:blipFill>
                <a:blip r:embed="rId2"/>
                <a:stretch>
                  <a:fillRect l="-2538" t="-2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2">
            <a:extLst>
              <a:ext uri="{FF2B5EF4-FFF2-40B4-BE49-F238E27FC236}">
                <a16:creationId xmlns:a16="http://schemas.microsoft.com/office/drawing/2014/main" id="{B29718CB-9385-4405-91B9-B6A5B1CC80B1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C103BD-0FD0-4416-956E-D8E06581795C}"/>
              </a:ext>
            </a:extLst>
          </p:cNvPr>
          <p:cNvSpPr/>
          <p:nvPr/>
        </p:nvSpPr>
        <p:spPr>
          <a:xfrm>
            <a:off x="838200" y="6031468"/>
            <a:ext cx="6848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[1] G. 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R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10" dirty="0" err="1">
                <a:solidFill>
                  <a:srgbClr val="C00000"/>
                </a:solidFill>
                <a:cs typeface="Calibri"/>
              </a:rPr>
              <a:t>B</a:t>
            </a:r>
            <a:r>
              <a:rPr lang="en-US" altLang="zh-CN" spc="-5" dirty="0" err="1">
                <a:solidFill>
                  <a:srgbClr val="C00000"/>
                </a:solidFill>
                <a:cs typeface="Calibri"/>
              </a:rPr>
              <a:t>e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ng</a:t>
            </a:r>
            <a:r>
              <a:rPr lang="en-US" altLang="zh-CN" spc="-10" dirty="0" err="1">
                <a:solidFill>
                  <a:srgbClr val="C00000"/>
                </a:solidFill>
                <a:cs typeface="Calibri"/>
              </a:rPr>
              <a:t>o</a:t>
            </a:r>
            <a:r>
              <a:rPr lang="en-US" altLang="zh-CN" spc="-20" dirty="0" err="1">
                <a:solidFill>
                  <a:srgbClr val="C00000"/>
                </a:solidFill>
                <a:cs typeface="Calibri"/>
              </a:rPr>
              <a:t>c</a:t>
            </a:r>
            <a:r>
              <a:rPr lang="en-US" altLang="zh-CN" spc="-10" dirty="0" err="1">
                <a:solidFill>
                  <a:srgbClr val="C00000"/>
                </a:solidFill>
                <a:cs typeface="Calibri"/>
              </a:rPr>
              <a:t>h</a:t>
            </a:r>
            <a:r>
              <a:rPr lang="en-US" altLang="zh-CN" spc="-5" dirty="0" err="1">
                <a:solidFill>
                  <a:srgbClr val="C00000"/>
                </a:solidFill>
                <a:cs typeface="Calibri"/>
              </a:rPr>
              <a:t>e</a:t>
            </a:r>
            <a:r>
              <a:rPr lang="en-US" altLang="zh-CN" dirty="0" err="1">
                <a:solidFill>
                  <a:srgbClr val="C00000"/>
                </a:solidFill>
                <a:cs typeface="Calibri"/>
              </a:rPr>
              <a:t>a</a:t>
            </a:r>
            <a:r>
              <a:rPr lang="en-US" altLang="zh-CN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and</a:t>
            </a:r>
            <a:r>
              <a:rPr lang="en-US" altLang="zh-CN" spc="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R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.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20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er</a:t>
            </a:r>
            <a:r>
              <a:rPr lang="en-US" altLang="zh-CN" spc="-50" dirty="0">
                <a:solidFill>
                  <a:srgbClr val="C00000"/>
                </a:solidFill>
                <a:cs typeface="Calibri"/>
              </a:rPr>
              <a:t>r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altLang="zh-CN" spc="-40" dirty="0">
                <a:solidFill>
                  <a:srgbClr val="C00000"/>
                </a:solidFill>
                <a:cs typeface="Calibri"/>
              </a:rPr>
              <a:t>ro</a:t>
            </a:r>
            <a:r>
              <a:rPr lang="en-US" altLang="zh-CN" spc="-5" dirty="0">
                <a:solidFill>
                  <a:srgbClr val="C00000"/>
                </a:solidFill>
                <a:cs typeface="Calibri"/>
              </a:rPr>
              <a:t>, P</a:t>
            </a:r>
            <a:r>
              <a:rPr lang="en-US" altLang="zh-CN" spc="-15" dirty="0">
                <a:solidFill>
                  <a:srgbClr val="C00000"/>
                </a:solidFill>
                <a:cs typeface="Calibri"/>
              </a:rPr>
              <a:t>R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D79</a:t>
            </a:r>
            <a:r>
              <a:rPr lang="en-US" altLang="zh-CN" spc="2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2009)</a:t>
            </a:r>
            <a:r>
              <a:rPr lang="en-US" altLang="zh-CN" spc="1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altLang="zh-CN" spc="-10" dirty="0">
                <a:solidFill>
                  <a:srgbClr val="C00000"/>
                </a:solidFill>
                <a:cs typeface="Calibri"/>
              </a:rPr>
              <a:t>12401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9.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16C9A8C-297F-41ED-ACF7-3DBC32AF295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8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63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1101D038-1CA7-48A8-A966-FBB6A3AE091E}"/>
                  </a:ext>
                </a:extLst>
              </p:cNvPr>
              <p:cNvSpPr txBox="1"/>
              <p:nvPr/>
            </p:nvSpPr>
            <p:spPr>
              <a:xfrm>
                <a:off x="914400" y="1524000"/>
                <a:ext cx="7924800" cy="41738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2800" b="1" spc="-20" dirty="0">
                    <a:solidFill>
                      <a:srgbClr val="FF0000"/>
                    </a:solidFill>
                    <a:latin typeface="Calibri"/>
                    <a:cs typeface="Calibri"/>
                  </a:rPr>
                  <a:t>Some</a:t>
                </a:r>
                <a:r>
                  <a:rPr lang="en-US" sz="2800" b="1" spc="-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b="1" spc="-80" dirty="0">
                    <a:solidFill>
                      <a:srgbClr val="FF0000"/>
                    </a:solidFill>
                    <a:latin typeface="Calibri"/>
                    <a:cs typeface="Calibri"/>
                  </a:rPr>
                  <a:t>f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b="1" spc="-40" dirty="0">
                    <a:solidFill>
                      <a:srgbClr val="FF0000"/>
                    </a:solidFill>
                    <a:latin typeface="Calibri"/>
                    <a:cs typeface="Calibri"/>
                  </a:rPr>
                  <a:t>a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tu</a:t>
                </a:r>
                <a:r>
                  <a:rPr lang="en-US" sz="2800" b="1" spc="-60" dirty="0">
                    <a:solidFill>
                      <a:srgbClr val="FF0000"/>
                    </a:solidFill>
                    <a:latin typeface="Calibri"/>
                    <a:cs typeface="Calibri"/>
                  </a:rPr>
                  <a:t>r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es</a:t>
                </a:r>
                <a:r>
                  <a:rPr lang="en-US" sz="2800" b="1" spc="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b="1" spc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of</a:t>
                </a:r>
                <a:r>
                  <a:rPr lang="en-US" sz="2800" b="1" spc="-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800" b="1" i="1" spc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𝒇</m:t>
                    </m:r>
                    <m:r>
                      <a:rPr lang="en-US" altLang="zh-CN" sz="2800" b="1" i="1" spc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zh-CN" altLang="en-US" sz="2800" b="1" i="1" spc="5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𝑻</m:t>
                    </m:r>
                    <m:r>
                      <a:rPr lang="en-US" altLang="zh-CN" sz="2800" b="1" i="1" spc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800" b="1" spc="-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b="1" spc="-10" dirty="0">
                    <a:solidFill>
                      <a:srgbClr val="FF0000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800" b="1" spc="-30" dirty="0">
                    <a:solidFill>
                      <a:srgbClr val="FF0000"/>
                    </a:solidFill>
                    <a:latin typeface="Calibri"/>
                    <a:cs typeface="Calibri"/>
                  </a:rPr>
                  <a:t>h</a:t>
                </a:r>
                <a:r>
                  <a:rPr lang="en-US" sz="2800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eory</a:t>
                </a:r>
                <a:endParaRPr lang="en-US" sz="2800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pPr>
                  <a:lnSpc>
                    <a:spcPts val="750"/>
                  </a:lnSpc>
                  <a:spcBef>
                    <a:spcPts val="14"/>
                  </a:spcBef>
                </a:pPr>
                <a:endParaRPr sz="750" b="1" dirty="0"/>
              </a:p>
              <a:p>
                <a:pPr>
                  <a:lnSpc>
                    <a:spcPts val="1000"/>
                  </a:lnSpc>
                </a:pPr>
                <a:endParaRPr sz="1000" b="1" dirty="0"/>
              </a:p>
              <a:p>
                <a:pPr>
                  <a:lnSpc>
                    <a:spcPts val="1000"/>
                  </a:lnSpc>
                </a:pPr>
                <a:endParaRPr sz="1000" b="1" dirty="0"/>
              </a:p>
              <a:p>
                <a:pPr marL="602615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  <a:tabLst>
                    <a:tab pos="488315" algn="l"/>
                  </a:tabLst>
                </a:pPr>
                <a:r>
                  <a:rPr sz="2600" b="1" spc="-180" dirty="0">
                    <a:latin typeface="Calibri"/>
                    <a:cs typeface="Calibri"/>
                  </a:rPr>
                  <a:t>V</a:t>
                </a:r>
                <a:r>
                  <a:rPr sz="2600" b="1" spc="-15" dirty="0">
                    <a:latin typeface="Calibri"/>
                    <a:cs typeface="Calibri"/>
                  </a:rPr>
                  <a:t>anis</a:t>
                </a:r>
                <a:r>
                  <a:rPr sz="2600" b="1" spc="-30" dirty="0">
                    <a:latin typeface="Calibri"/>
                    <a:cs typeface="Calibri"/>
                  </a:rPr>
                  <a:t>h</a:t>
                </a:r>
                <a:r>
                  <a:rPr sz="2600" b="1" spc="-10" dirty="0">
                    <a:latin typeface="Calibri"/>
                    <a:cs typeface="Calibri"/>
                  </a:rPr>
                  <a:t>i</a:t>
                </a:r>
                <a:r>
                  <a:rPr sz="2600" b="1" spc="-30" dirty="0">
                    <a:latin typeface="Calibri"/>
                    <a:cs typeface="Calibri"/>
                  </a:rPr>
                  <a:t>n</a:t>
                </a:r>
                <a:r>
                  <a:rPr sz="2600" b="1" spc="-15" dirty="0">
                    <a:latin typeface="Calibri"/>
                    <a:cs typeface="Calibri"/>
                  </a:rPr>
                  <a:t>g</a:t>
                </a:r>
                <a:r>
                  <a:rPr sz="2600" b="1" spc="35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cu</a:t>
                </a:r>
                <a:r>
                  <a:rPr sz="2600" b="1" spc="10" dirty="0">
                    <a:latin typeface="Calibri"/>
                    <a:cs typeface="Calibri"/>
                  </a:rPr>
                  <a:t>r</a:t>
                </a:r>
                <a:r>
                  <a:rPr sz="2600" b="1" spc="-55" dirty="0">
                    <a:latin typeface="Calibri"/>
                    <a:cs typeface="Calibri"/>
                  </a:rPr>
                  <a:t>v</a:t>
                </a:r>
                <a:r>
                  <a:rPr sz="2600" b="1" spc="-35" dirty="0">
                    <a:latin typeface="Calibri"/>
                    <a:cs typeface="Calibri"/>
                  </a:rPr>
                  <a:t>a</a:t>
                </a:r>
                <a:r>
                  <a:rPr sz="2600" b="1" spc="-15" dirty="0">
                    <a:latin typeface="Calibri"/>
                    <a:cs typeface="Calibri"/>
                  </a:rPr>
                  <a:t>tu</a:t>
                </a:r>
                <a:r>
                  <a:rPr sz="2600" b="1" spc="-55" dirty="0">
                    <a:latin typeface="Calibri"/>
                    <a:cs typeface="Calibri"/>
                  </a:rPr>
                  <a:t>r</a:t>
                </a:r>
                <a:r>
                  <a:rPr sz="2600" b="1" spc="-15" dirty="0">
                    <a:latin typeface="Calibri"/>
                    <a:cs typeface="Calibri"/>
                  </a:rPr>
                  <a:t>e</a:t>
                </a:r>
                <a:r>
                  <a:rPr lang="en-US" altLang="zh-CN" sz="2600" b="1" spc="-15" dirty="0">
                    <a:latin typeface="Calibri"/>
                    <a:cs typeface="Calibri"/>
                  </a:rPr>
                  <a:t>  ( R=0 )</a:t>
                </a:r>
                <a:endParaRPr lang="en-US" sz="2600" b="1" spc="-15" dirty="0">
                  <a:latin typeface="Calibri"/>
                  <a:cs typeface="Calibri"/>
                </a:endParaRPr>
              </a:p>
              <a:p>
                <a:pPr marL="602615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  <a:tabLst>
                    <a:tab pos="488315" algn="l"/>
                  </a:tabLst>
                </a:pPr>
                <a:endParaRPr sz="2600" b="1" dirty="0">
                  <a:latin typeface="Calibri"/>
                  <a:cs typeface="Calibri"/>
                </a:endParaRPr>
              </a:p>
              <a:p>
                <a:pPr marL="602615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  <a:tabLst>
                    <a:tab pos="488315" algn="l"/>
                  </a:tabLst>
                </a:pPr>
                <a:r>
                  <a:rPr sz="2600" b="1" spc="-20" dirty="0">
                    <a:latin typeface="Calibri"/>
                    <a:cs typeface="Calibri"/>
                  </a:rPr>
                  <a:t>Vi</a:t>
                </a:r>
                <a:r>
                  <a:rPr sz="2600" b="1" spc="-15" dirty="0">
                    <a:latin typeface="Calibri"/>
                    <a:cs typeface="Calibri"/>
                  </a:rPr>
                  <a:t>ol</a:t>
                </a:r>
                <a:r>
                  <a:rPr sz="2600" b="1" spc="-40" dirty="0">
                    <a:latin typeface="Calibri"/>
                    <a:cs typeface="Calibri"/>
                  </a:rPr>
                  <a:t>a</a:t>
                </a:r>
                <a:r>
                  <a:rPr sz="2600" b="1" spc="-35" dirty="0">
                    <a:latin typeface="Calibri"/>
                    <a:cs typeface="Calibri"/>
                  </a:rPr>
                  <a:t>t</a:t>
                </a:r>
                <a:r>
                  <a:rPr sz="2600" b="1" spc="-15" dirty="0">
                    <a:latin typeface="Calibri"/>
                    <a:cs typeface="Calibri"/>
                  </a:rPr>
                  <a:t>e </a:t>
                </a:r>
                <a:r>
                  <a:rPr sz="2600" b="1" spc="-20" dirty="0">
                    <a:latin typeface="Calibri"/>
                    <a:cs typeface="Calibri"/>
                  </a:rPr>
                  <a:t>t</a:t>
                </a:r>
                <a:r>
                  <a:rPr sz="2600" b="1" spc="-15" dirty="0">
                    <a:latin typeface="Calibri"/>
                    <a:cs typeface="Calibri"/>
                  </a:rPr>
                  <a:t>he</a:t>
                </a:r>
                <a:r>
                  <a:rPr sz="2600" b="1" spc="5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lo</a:t>
                </a:r>
                <a:r>
                  <a:rPr sz="2600" b="1" spc="-40" dirty="0">
                    <a:latin typeface="Calibri"/>
                    <a:cs typeface="Calibri"/>
                  </a:rPr>
                  <a:t>c</a:t>
                </a:r>
                <a:r>
                  <a:rPr sz="2600" b="1" spc="-10" dirty="0">
                    <a:latin typeface="Calibri"/>
                    <a:cs typeface="Calibri"/>
                  </a:rPr>
                  <a:t>al </a:t>
                </a:r>
                <a:r>
                  <a:rPr sz="2600" b="1" spc="-15" dirty="0">
                    <a:latin typeface="Calibri"/>
                    <a:cs typeface="Calibri"/>
                  </a:rPr>
                  <a:t>Lo</a:t>
                </a:r>
                <a:r>
                  <a:rPr sz="2600" b="1" spc="-45" dirty="0">
                    <a:latin typeface="Calibri"/>
                    <a:cs typeface="Calibri"/>
                  </a:rPr>
                  <a:t>r</a:t>
                </a:r>
                <a:r>
                  <a:rPr sz="2600" b="1" spc="-15" dirty="0">
                    <a:latin typeface="Calibri"/>
                    <a:cs typeface="Calibri"/>
                  </a:rPr>
                  <a:t>e</a:t>
                </a:r>
                <a:r>
                  <a:rPr sz="2600" b="1" spc="-45" dirty="0">
                    <a:latin typeface="Calibri"/>
                    <a:cs typeface="Calibri"/>
                  </a:rPr>
                  <a:t>n</a:t>
                </a:r>
                <a:r>
                  <a:rPr sz="2600" b="1" spc="-15" dirty="0">
                    <a:latin typeface="Calibri"/>
                    <a:cs typeface="Calibri"/>
                  </a:rPr>
                  <a:t>tz</a:t>
                </a:r>
                <a:r>
                  <a:rPr sz="2600" b="1" spc="-5" dirty="0">
                    <a:latin typeface="Calibri"/>
                    <a:cs typeface="Calibri"/>
                  </a:rPr>
                  <a:t> </a:t>
                </a:r>
                <a:r>
                  <a:rPr sz="2600" b="1" spc="-10" dirty="0">
                    <a:latin typeface="Calibri"/>
                    <a:cs typeface="Calibri"/>
                  </a:rPr>
                  <a:t>i</a:t>
                </a:r>
                <a:r>
                  <a:rPr sz="2600" b="1" spc="-75" dirty="0">
                    <a:latin typeface="Calibri"/>
                    <a:cs typeface="Calibri"/>
                  </a:rPr>
                  <a:t>n</a:t>
                </a:r>
                <a:r>
                  <a:rPr sz="2600" b="1" spc="-55" dirty="0">
                    <a:latin typeface="Calibri"/>
                    <a:cs typeface="Calibri"/>
                  </a:rPr>
                  <a:t>v</a:t>
                </a:r>
                <a:r>
                  <a:rPr sz="2600" b="1" spc="-15" dirty="0">
                    <a:latin typeface="Calibri"/>
                    <a:cs typeface="Calibri"/>
                  </a:rPr>
                  <a:t>ariance</a:t>
                </a:r>
                <a:r>
                  <a:rPr lang="en-US" altLang="zh-CN" sz="2600" b="1" spc="-15" dirty="0">
                    <a:latin typeface="Calibri"/>
                    <a:cs typeface="Calibri"/>
                  </a:rPr>
                  <a:t> (boundary term)</a:t>
                </a:r>
                <a:endParaRPr lang="en-US" sz="2600" b="1" spc="-15" dirty="0">
                  <a:latin typeface="Calibri"/>
                  <a:cs typeface="Calibri"/>
                </a:endParaRPr>
              </a:p>
              <a:p>
                <a:pPr marL="602615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  <a:tabLst>
                    <a:tab pos="488315" algn="l"/>
                  </a:tabLst>
                </a:pPr>
                <a:endParaRPr sz="2600" b="1" dirty="0">
                  <a:latin typeface="Calibri"/>
                  <a:cs typeface="Calibri"/>
                </a:endParaRPr>
              </a:p>
              <a:p>
                <a:pPr marL="602615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  <a:tabLst>
                    <a:tab pos="488315" algn="l"/>
                  </a:tabLst>
                </a:pPr>
                <a:r>
                  <a:rPr sz="2600" b="1" spc="-15" dirty="0">
                    <a:latin typeface="Calibri"/>
                    <a:cs typeface="Calibri"/>
                  </a:rPr>
                  <a:t>Se</a:t>
                </a:r>
                <a:r>
                  <a:rPr sz="2600" b="1" spc="-35" dirty="0">
                    <a:latin typeface="Calibri"/>
                    <a:cs typeface="Calibri"/>
                  </a:rPr>
                  <a:t>c</a:t>
                </a:r>
                <a:r>
                  <a:rPr sz="2600" b="1" spc="-15" dirty="0">
                    <a:latin typeface="Calibri"/>
                    <a:cs typeface="Calibri"/>
                  </a:rPr>
                  <a:t>ond</a:t>
                </a:r>
                <a:r>
                  <a:rPr lang="en-US" altLang="zh-CN" sz="2600" b="1" spc="15" dirty="0">
                    <a:latin typeface="Calibri"/>
                    <a:cs typeface="Calibri"/>
                  </a:rPr>
                  <a:t>-</a:t>
                </a:r>
                <a:r>
                  <a:rPr sz="2600" b="1" spc="-15" dirty="0">
                    <a:latin typeface="Calibri"/>
                    <a:cs typeface="Calibri"/>
                  </a:rPr>
                  <a:t>o</a:t>
                </a:r>
                <a:r>
                  <a:rPr sz="2600" b="1" spc="-50" dirty="0">
                    <a:latin typeface="Calibri"/>
                    <a:cs typeface="Calibri"/>
                  </a:rPr>
                  <a:t>r</a:t>
                </a:r>
                <a:r>
                  <a:rPr sz="2600" b="1" spc="-15" dirty="0">
                    <a:latin typeface="Calibri"/>
                    <a:cs typeface="Calibri"/>
                  </a:rPr>
                  <a:t>der theo</a:t>
                </a:r>
                <a:r>
                  <a:rPr sz="2600" b="1" spc="0" dirty="0">
                    <a:latin typeface="Calibri"/>
                    <a:cs typeface="Calibri"/>
                  </a:rPr>
                  <a:t>r</a:t>
                </a:r>
                <a:r>
                  <a:rPr sz="2600" b="1" spc="-15" dirty="0">
                    <a:latin typeface="Calibri"/>
                    <a:cs typeface="Calibri"/>
                  </a:rPr>
                  <a:t>y</a:t>
                </a:r>
                <a:endParaRPr lang="en-US" sz="2600" b="1" spc="-15" dirty="0">
                  <a:latin typeface="Calibri"/>
                  <a:cs typeface="Calibri"/>
                </a:endParaRPr>
              </a:p>
              <a:p>
                <a:pPr marL="602615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  <a:tabLst>
                    <a:tab pos="488315" algn="l"/>
                  </a:tabLst>
                </a:pPr>
                <a:endParaRPr sz="2600" b="1" dirty="0">
                  <a:latin typeface="Calibri"/>
                  <a:cs typeface="Calibri"/>
                </a:endParaRPr>
              </a:p>
              <a:p>
                <a:pPr marL="602615" marR="127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  <a:tabLst>
                    <a:tab pos="488315" algn="l"/>
                  </a:tabLst>
                </a:pPr>
                <a:r>
                  <a:rPr sz="2600" b="1" spc="-15" dirty="0">
                    <a:latin typeface="Calibri"/>
                    <a:cs typeface="Calibri"/>
                  </a:rPr>
                  <a:t>P</a:t>
                </a:r>
                <a:r>
                  <a:rPr sz="2600" b="1" spc="-70" dirty="0">
                    <a:latin typeface="Calibri"/>
                    <a:cs typeface="Calibri"/>
                  </a:rPr>
                  <a:t>r</a:t>
                </a:r>
                <a:r>
                  <a:rPr sz="2600" b="1" spc="-25" dirty="0">
                    <a:latin typeface="Calibri"/>
                    <a:cs typeface="Calibri"/>
                  </a:rPr>
                  <a:t>o</a:t>
                </a:r>
                <a:r>
                  <a:rPr sz="2600" b="1" spc="-15" dirty="0">
                    <a:latin typeface="Calibri"/>
                    <a:cs typeface="Calibri"/>
                  </a:rPr>
                  <a:t>v</a:t>
                </a:r>
                <a:r>
                  <a:rPr sz="2600" b="1" spc="-20" dirty="0">
                    <a:latin typeface="Calibri"/>
                    <a:cs typeface="Calibri"/>
                  </a:rPr>
                  <a:t>i</a:t>
                </a:r>
                <a:r>
                  <a:rPr sz="2600" b="1" spc="-15" dirty="0">
                    <a:latin typeface="Calibri"/>
                    <a:cs typeface="Calibri"/>
                  </a:rPr>
                  <a:t>de</a:t>
                </a:r>
                <a:r>
                  <a:rPr sz="2600" b="1" spc="20" dirty="0">
                    <a:latin typeface="Calibri"/>
                    <a:cs typeface="Calibri"/>
                  </a:rPr>
                  <a:t> </a:t>
                </a:r>
                <a:r>
                  <a:rPr lang="en-US" altLang="zh-CN" sz="2600" b="1" spc="-20" dirty="0">
                    <a:latin typeface="Calibri"/>
                    <a:cs typeface="Calibri"/>
                  </a:rPr>
                  <a:t>an</a:t>
                </a:r>
                <a:r>
                  <a:rPr sz="2600" b="1" spc="10" dirty="0">
                    <a:latin typeface="Calibri"/>
                    <a:cs typeface="Calibri"/>
                  </a:rPr>
                  <a:t> </a:t>
                </a:r>
                <a:r>
                  <a:rPr sz="2600" b="1" spc="-10" dirty="0">
                    <a:latin typeface="Calibri"/>
                    <a:cs typeface="Calibri"/>
                  </a:rPr>
                  <a:t>i</a:t>
                </a:r>
                <a:r>
                  <a:rPr sz="2600" b="1" spc="-30" dirty="0">
                    <a:latin typeface="Calibri"/>
                    <a:cs typeface="Calibri"/>
                  </a:rPr>
                  <a:t>n</a:t>
                </a:r>
                <a:r>
                  <a:rPr sz="2600" b="1" spc="-15" dirty="0">
                    <a:latin typeface="Calibri"/>
                    <a:cs typeface="Calibri"/>
                  </a:rPr>
                  <a:t>sig</a:t>
                </a:r>
                <a:r>
                  <a:rPr sz="2600" b="1" spc="-50" dirty="0">
                    <a:latin typeface="Calibri"/>
                    <a:cs typeface="Calibri"/>
                  </a:rPr>
                  <a:t>h</a:t>
                </a:r>
                <a:r>
                  <a:rPr sz="2600" b="1" spc="-10" dirty="0">
                    <a:latin typeface="Calibri"/>
                    <a:cs typeface="Calibri"/>
                  </a:rPr>
                  <a:t>t</a:t>
                </a:r>
                <a:r>
                  <a:rPr sz="2600" b="1" spc="20" dirty="0">
                    <a:latin typeface="Calibri"/>
                    <a:cs typeface="Calibri"/>
                  </a:rPr>
                  <a:t> </a:t>
                </a:r>
                <a:r>
                  <a:rPr lang="en-US" altLang="zh-CN" sz="2600" b="1" spc="20" dirty="0">
                    <a:latin typeface="Calibri"/>
                    <a:cs typeface="Calibri"/>
                  </a:rPr>
                  <a:t>in</a:t>
                </a:r>
                <a:r>
                  <a:rPr sz="2600" b="1" spc="-35" dirty="0">
                    <a:latin typeface="Calibri"/>
                    <a:cs typeface="Calibri"/>
                  </a:rPr>
                  <a:t>t</a:t>
                </a:r>
                <a:r>
                  <a:rPr sz="2600" b="1" spc="-15" dirty="0">
                    <a:latin typeface="Calibri"/>
                    <a:cs typeface="Calibri"/>
                  </a:rPr>
                  <a:t>o</a:t>
                </a:r>
                <a:r>
                  <a:rPr sz="2600" b="1" spc="-5" dirty="0">
                    <a:latin typeface="Calibri"/>
                    <a:cs typeface="Calibri"/>
                  </a:rPr>
                  <a:t> </a:t>
                </a:r>
                <a:r>
                  <a:rPr sz="2600" b="1" spc="-60" dirty="0">
                    <a:latin typeface="Calibri"/>
                    <a:cs typeface="Calibri"/>
                  </a:rPr>
                  <a:t>e</a:t>
                </a:r>
                <a:r>
                  <a:rPr sz="2600" b="1" spc="-15" dirty="0">
                    <a:latin typeface="Calibri"/>
                    <a:cs typeface="Calibri"/>
                  </a:rPr>
                  <a:t>xp</a:t>
                </a:r>
                <a:r>
                  <a:rPr sz="2600" b="1" spc="-20" dirty="0">
                    <a:latin typeface="Calibri"/>
                    <a:cs typeface="Calibri"/>
                  </a:rPr>
                  <a:t>l</a:t>
                </a:r>
                <a:r>
                  <a:rPr sz="2600" b="1" spc="-15" dirty="0">
                    <a:latin typeface="Calibri"/>
                    <a:cs typeface="Calibri"/>
                  </a:rPr>
                  <a:t>ain</a:t>
                </a:r>
                <a:r>
                  <a:rPr lang="en-US" altLang="zh-CN" sz="2600" b="1" spc="-15" dirty="0">
                    <a:latin typeface="Calibri"/>
                    <a:cs typeface="Calibri"/>
                  </a:rPr>
                  <a:t>ing</a:t>
                </a:r>
                <a:r>
                  <a:rPr sz="2600" b="1" spc="15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g</a:t>
                </a:r>
                <a:r>
                  <a:rPr sz="2600" b="1" spc="-70" dirty="0">
                    <a:latin typeface="Calibri"/>
                    <a:cs typeface="Calibri"/>
                  </a:rPr>
                  <a:t>r</a:t>
                </a:r>
                <a:r>
                  <a:rPr sz="2600" b="1" spc="-60" dirty="0">
                    <a:latin typeface="Calibri"/>
                    <a:cs typeface="Calibri"/>
                  </a:rPr>
                  <a:t>a</a:t>
                </a:r>
                <a:r>
                  <a:rPr sz="2600" b="1" spc="-15" dirty="0">
                    <a:latin typeface="Calibri"/>
                    <a:cs typeface="Calibri"/>
                  </a:rPr>
                  <a:t>v</a:t>
                </a:r>
                <a:r>
                  <a:rPr sz="2600" b="1" spc="-20" dirty="0">
                    <a:latin typeface="Calibri"/>
                    <a:cs typeface="Calibri"/>
                  </a:rPr>
                  <a:t>i</a:t>
                </a:r>
                <a:r>
                  <a:rPr sz="2600" b="1" spc="-15" dirty="0">
                    <a:latin typeface="Calibri"/>
                    <a:cs typeface="Calibri"/>
                  </a:rPr>
                  <a:t>ty theor</a:t>
                </a:r>
                <a:r>
                  <a:rPr sz="2600" b="1" spc="-25" dirty="0">
                    <a:latin typeface="Calibri"/>
                    <a:cs typeface="Calibri"/>
                  </a:rPr>
                  <a:t>i</a:t>
                </a:r>
                <a:r>
                  <a:rPr sz="2600" b="1" spc="-15" dirty="0">
                    <a:latin typeface="Calibri"/>
                    <a:cs typeface="Calibri"/>
                  </a:rPr>
                  <a:t>es</a:t>
                </a:r>
                <a:r>
                  <a:rPr sz="2600" b="1" spc="10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as</a:t>
                </a:r>
                <a:r>
                  <a:rPr sz="2600" b="1" spc="15" dirty="0">
                    <a:latin typeface="Calibri"/>
                    <a:cs typeface="Calibri"/>
                  </a:rPr>
                  <a:t> </a:t>
                </a:r>
                <a:r>
                  <a:rPr sz="2600" b="1" spc="-60" dirty="0">
                    <a:latin typeface="Calibri"/>
                    <a:cs typeface="Calibri"/>
                  </a:rPr>
                  <a:t>g</a:t>
                </a:r>
                <a:r>
                  <a:rPr sz="2600" b="1" spc="-15" dirty="0">
                    <a:latin typeface="Calibri"/>
                    <a:cs typeface="Calibri"/>
                  </a:rPr>
                  <a:t>au</a:t>
                </a:r>
                <a:r>
                  <a:rPr sz="2600" b="1" spc="-35" dirty="0">
                    <a:latin typeface="Calibri"/>
                    <a:cs typeface="Calibri"/>
                  </a:rPr>
                  <a:t>g</a:t>
                </a:r>
                <a:r>
                  <a:rPr sz="2600" b="1" spc="-15" dirty="0">
                    <a:latin typeface="Calibri"/>
                    <a:cs typeface="Calibri"/>
                  </a:rPr>
                  <a:t>e</a:t>
                </a:r>
                <a:r>
                  <a:rPr sz="2600" b="1" spc="-20" dirty="0">
                    <a:latin typeface="Calibri"/>
                    <a:cs typeface="Calibri"/>
                  </a:rPr>
                  <a:t> </a:t>
                </a:r>
                <a:r>
                  <a:rPr sz="2600" b="1" spc="-15" dirty="0">
                    <a:latin typeface="Calibri"/>
                    <a:cs typeface="Calibri"/>
                  </a:rPr>
                  <a:t>theor</a:t>
                </a:r>
                <a:r>
                  <a:rPr sz="2600" b="1" spc="-25" dirty="0">
                    <a:latin typeface="Calibri"/>
                    <a:cs typeface="Calibri"/>
                  </a:rPr>
                  <a:t>i</a:t>
                </a:r>
                <a:r>
                  <a:rPr sz="2600" b="1" spc="-15" dirty="0">
                    <a:latin typeface="Calibri"/>
                    <a:cs typeface="Calibri"/>
                  </a:rPr>
                  <a:t>es</a:t>
                </a:r>
                <a:endParaRPr sz="2600" b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1101D038-1CA7-48A8-A966-FBB6A3AE0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24000"/>
                <a:ext cx="7924800" cy="4173856"/>
              </a:xfrm>
              <a:prstGeom prst="rect">
                <a:avLst/>
              </a:prstGeom>
              <a:blipFill>
                <a:blip r:embed="rId2"/>
                <a:stretch>
                  <a:fillRect l="-2538" t="-2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2">
            <a:extLst>
              <a:ext uri="{FF2B5EF4-FFF2-40B4-BE49-F238E27FC236}">
                <a16:creationId xmlns:a16="http://schemas.microsoft.com/office/drawing/2014/main" id="{C4797BC3-F526-42C4-AFB0-E36F7ACCC1C5}"/>
              </a:ext>
            </a:extLst>
          </p:cNvPr>
          <p:cNvSpPr txBox="1">
            <a:spLocks/>
          </p:cNvSpPr>
          <p:nvPr/>
        </p:nvSpPr>
        <p:spPr>
          <a:xfrm>
            <a:off x="533400" y="605141"/>
            <a:ext cx="8096198" cy="63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Introduction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A39D46A5-23F2-4621-A090-504767E226B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242934" y="6439814"/>
            <a:ext cx="206248" cy="20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9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00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10537</TotalTime>
  <Words>1991</Words>
  <Application>Microsoft Office PowerPoint</Application>
  <PresentationFormat>全屏显示(4:3)</PresentationFormat>
  <Paragraphs>327</Paragraphs>
  <Slides>36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CMR8</vt:lpstr>
      <vt:lpstr>Microsoft JhengHei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演示文稿</vt:lpstr>
      <vt:lpstr>Contents</vt:lpstr>
      <vt:lpstr>1. 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First analytical solution [2]</vt:lpstr>
      <vt:lpstr>PowerPoint 演示文稿</vt:lpstr>
      <vt:lpstr>PowerPoint 演示文稿</vt:lpstr>
      <vt:lpstr>PowerPoint 演示文稿</vt:lpstr>
      <vt:lpstr>PowerPoint 演示文稿</vt:lpstr>
      <vt:lpstr>The solution is given by [3]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Brane world in f(T) gravity</dc:title>
  <dc:creator>Administrator</dc:creator>
  <cp:lastModifiedBy>yuxiao liu</cp:lastModifiedBy>
  <cp:revision>163</cp:revision>
  <dcterms:created xsi:type="dcterms:W3CDTF">2018-10-10T22:50:25Z</dcterms:created>
  <dcterms:modified xsi:type="dcterms:W3CDTF">2018-12-30T07:06:45Z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2018-10-10T00:00:00Z</vt:filetime>
  </property>
  <property fmtid="{D5CDD505-2E9C-101B-9397-08002B2CF9AE}" pid="3" name="LastSaved">
    <vt:filetime>2018-10-10T00:00:00Z</vt:filetime>
  </property>
</Properties>
</file>